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Lst>
  <p:notesMasterIdLst>
    <p:notesMasterId r:id="rId20"/>
  </p:notesMasterIdLst>
  <p:sldIdLst>
    <p:sldId id="288" r:id="rId5"/>
    <p:sldId id="1800" r:id="rId6"/>
    <p:sldId id="1801" r:id="rId7"/>
    <p:sldId id="289" r:id="rId8"/>
    <p:sldId id="272" r:id="rId9"/>
    <p:sldId id="290" r:id="rId10"/>
    <p:sldId id="277" r:id="rId11"/>
    <p:sldId id="286" r:id="rId12"/>
    <p:sldId id="291" r:id="rId13"/>
    <p:sldId id="293" r:id="rId14"/>
    <p:sldId id="1802" r:id="rId15"/>
    <p:sldId id="278" r:id="rId16"/>
    <p:sldId id="1803" r:id="rId17"/>
    <p:sldId id="1809" r:id="rId18"/>
    <p:sldId id="295" r:id="rId1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8"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4C9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08" autoAdjust="0"/>
    <p:restoredTop sz="61376" autoAdjust="0"/>
  </p:normalViewPr>
  <p:slideViewPr>
    <p:cSldViewPr snapToGrid="0">
      <p:cViewPr varScale="1">
        <p:scale>
          <a:sx n="77" d="100"/>
          <a:sy n="77" d="100"/>
        </p:scale>
        <p:origin x="1428" y="9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266A73-E00F-4D96-AACB-EAF62D5B1556}" type="datetimeFigureOut">
              <a:rPr lang="en-US" smtClean="0"/>
              <a:t>6/22/2021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669453-AFBC-44D9-9F45-B60783102C23}" type="slidenum">
              <a:rPr lang="en-US" smtClean="0"/>
              <a:t>‹#›</a:t>
            </a:fld>
            <a:endParaRPr lang="en-US"/>
          </a:p>
        </p:txBody>
      </p:sp>
    </p:spTree>
    <p:extLst>
      <p:ext uri="{BB962C8B-B14F-4D97-AF65-F5344CB8AC3E}">
        <p14:creationId xmlns:p14="http://schemas.microsoft.com/office/powerpoint/2010/main" val="41075278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i="0" u="none" strike="noStrike" kern="1200" baseline="0" dirty="0">
                <a:solidFill>
                  <a:schemeClr val="tx1"/>
                </a:solidFill>
                <a:latin typeface="Arial" panose="020B0604020202020204" pitchFamily="34" charset="0"/>
                <a:ea typeface="+mn-ea"/>
                <a:cs typeface="Arial" panose="020B0604020202020204" pitchFamily="34" charset="0"/>
              </a:rPr>
              <a:t>To present the ppt, launch Flipping book. </a:t>
            </a: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Copy and paste this link in your browser:</a:t>
            </a:r>
          </a:p>
          <a:p>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https://online.flippingbook.com/view/83729013/</a:t>
            </a:r>
          </a:p>
          <a:p>
            <a:endParaRPr lang="en-US" sz="1000" b="1" i="0" u="none" strike="noStrike" kern="1200" baseline="0" dirty="0">
              <a:solidFill>
                <a:schemeClr val="tx1"/>
              </a:solidFill>
              <a:latin typeface="Arial" panose="020B0604020202020204" pitchFamily="34" charset="0"/>
              <a:ea typeface="+mn-ea"/>
              <a:cs typeface="Arial" panose="020B0604020202020204" pitchFamily="34" charset="0"/>
            </a:endParaRPr>
          </a:p>
          <a:p>
            <a:endParaRPr lang="en-US" sz="1000" b="1" i="0" u="none" strike="noStrike" kern="1200" baseline="0" dirty="0">
              <a:solidFill>
                <a:schemeClr val="tx1"/>
              </a:solidFill>
              <a:latin typeface="Arial" panose="020B0604020202020204" pitchFamily="34" charset="0"/>
              <a:ea typeface="+mn-ea"/>
              <a:cs typeface="Arial" panose="020B0604020202020204" pitchFamily="34" charset="0"/>
            </a:endParaRPr>
          </a:p>
          <a:p>
            <a:r>
              <a:rPr lang="en-US" sz="1000" b="1" i="0" u="none" strike="noStrike" kern="1200" baseline="0" dirty="0">
                <a:solidFill>
                  <a:schemeClr val="tx1"/>
                </a:solidFill>
                <a:latin typeface="Arial" panose="020B0604020202020204" pitchFamily="34" charset="0"/>
                <a:ea typeface="+mn-ea"/>
                <a:cs typeface="Arial" panose="020B0604020202020204" pitchFamily="34" charset="0"/>
              </a:rPr>
              <a:t>Learning Objective</a:t>
            </a: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There is a difference between good debt and bad debt. It’s important to understand the difference so that we do not put ourselves in a situation where we can’t repay our debts.</a:t>
            </a:r>
          </a:p>
          <a:p>
            <a:pPr marL="0" indent="0">
              <a:buFont typeface="Arial" panose="020B0604020202020204" pitchFamily="34" charset="0"/>
              <a:buNone/>
            </a:pPr>
            <a:endParaRPr lang="en-US" sz="1000" b="1" i="0" u="none" strike="noStrike" kern="1200" baseline="0" dirty="0">
              <a:solidFill>
                <a:schemeClr val="tx1"/>
              </a:solidFill>
              <a:latin typeface="Arial" panose="020B0604020202020204" pitchFamily="34" charset="0"/>
              <a:ea typeface="+mn-ea"/>
              <a:cs typeface="Arial" panose="020B0604020202020204" pitchFamily="34" charset="0"/>
            </a:endParaRPr>
          </a:p>
          <a:p>
            <a:r>
              <a:rPr lang="en-US" sz="1000" b="1" i="0" u="none" strike="noStrike" kern="1200" baseline="0" dirty="0">
                <a:solidFill>
                  <a:schemeClr val="tx1"/>
                </a:solidFill>
                <a:latin typeface="Arial" panose="020B0604020202020204" pitchFamily="34" charset="0"/>
                <a:ea typeface="+mn-ea"/>
                <a:cs typeface="Arial" panose="020B0604020202020204" pitchFamily="34" charset="0"/>
              </a:rPr>
              <a:t>Introduction and Lesson Set-up</a:t>
            </a: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Briefly introduce yourself (if necessary). </a:t>
            </a: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Introduction should only take five minutes.</a:t>
            </a: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Briefly outline the structure of the lesson plan and what they can expect for the next 45 minutes.</a:t>
            </a: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Introduction should only take five minutes.</a:t>
            </a: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9669453-AFBC-44D9-9F45-B60783102C23}" type="slidenum">
              <a:rPr lang="en-US" smtClean="0"/>
              <a:t>1</a:t>
            </a:fld>
            <a:endParaRPr lang="en-US"/>
          </a:p>
        </p:txBody>
      </p:sp>
    </p:spTree>
    <p:extLst>
      <p:ext uri="{BB962C8B-B14F-4D97-AF65-F5344CB8AC3E}">
        <p14:creationId xmlns:p14="http://schemas.microsoft.com/office/powerpoint/2010/main" val="84406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i="0" u="none" strike="noStrike" kern="1200" baseline="0" dirty="0">
                <a:solidFill>
                  <a:schemeClr val="tx1"/>
                </a:solidFill>
                <a:latin typeface="Arial" panose="020B0604020202020204" pitchFamily="34" charset="0"/>
                <a:ea typeface="+mn-ea"/>
                <a:cs typeface="Arial" panose="020B0604020202020204" pitchFamily="34" charset="0"/>
              </a:rPr>
              <a:t>Additional Information </a:t>
            </a:r>
          </a:p>
          <a:p>
            <a:pPr marL="0" indent="0">
              <a:buFont typeface="Arial" panose="020B0604020202020204" pitchFamily="34" charset="0"/>
              <a:buNone/>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Take a few moments at this point in the lesson to highlight the importance of keeping your identity safe. </a:t>
            </a:r>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Never tell anyone your pin passcode – not even your closest friends. </a:t>
            </a: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Always keep your bank cards in a safe place. </a:t>
            </a: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Never carry around your Social Insurance Number card.</a:t>
            </a: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your birthday (including year) on your Facebook page? Key information in setting up bank accounts: mother’s maiden name, birthday, S.I.N. number, driver’s license (ask the class how often they give this information) </a:t>
            </a: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Always ask why it is needed when you are asked to give personal information.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Store your cards in a special case (or aluminum foil) to protect yourself from identity theft</a:t>
            </a:r>
          </a:p>
          <a:p>
            <a:pPr marL="171450" indent="-171450">
              <a:buFont typeface="Arial" panose="020B0604020202020204" pitchFamily="34" charset="0"/>
              <a:buChar char="•"/>
            </a:pP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9669453-AFBC-44D9-9F45-B60783102C23}" type="slidenum">
              <a:rPr lang="en-US" smtClean="0"/>
              <a:t>10</a:t>
            </a:fld>
            <a:endParaRPr lang="en-US"/>
          </a:p>
        </p:txBody>
      </p:sp>
    </p:spTree>
    <p:extLst>
      <p:ext uri="{BB962C8B-B14F-4D97-AF65-F5344CB8AC3E}">
        <p14:creationId xmlns:p14="http://schemas.microsoft.com/office/powerpoint/2010/main" val="38037669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i="0" u="none" strike="noStrike" kern="1200" baseline="0" dirty="0">
                <a:solidFill>
                  <a:schemeClr val="tx1"/>
                </a:solidFill>
                <a:latin typeface="Arial" panose="020B0604020202020204" pitchFamily="34" charset="0"/>
                <a:ea typeface="+mn-ea"/>
                <a:cs typeface="Arial" panose="020B0604020202020204" pitchFamily="34" charset="0"/>
              </a:rPr>
              <a:t>Additional Information </a:t>
            </a:r>
          </a:p>
          <a:p>
            <a:pPr marL="0" indent="0">
              <a:buFont typeface="Arial" panose="020B0604020202020204" pitchFamily="34" charset="0"/>
              <a:buNone/>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Take a few moments at this point in the lesson to highlight the importance of keeping your identity safe. </a:t>
            </a:r>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Never tell anyone your pin passcode – not even your closest friends. </a:t>
            </a: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Always keep your bank cards in a safe place. </a:t>
            </a: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Never carry around your Social Insurance Number card.</a:t>
            </a: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your birthday (including year) on your Facebook page? Key information in setting up bank accounts: mother’s maiden name, birthday, S.I.N. number, driver’s license (ask the class how often they give this information) </a:t>
            </a: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Always ask why it is needed when you are asked to give personal information.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Store your cards in a special case (or aluminum foil) to protect yourself from identity theft</a:t>
            </a:r>
          </a:p>
          <a:p>
            <a:pPr marL="171450" indent="-171450">
              <a:buFont typeface="Arial" panose="020B0604020202020204" pitchFamily="34" charset="0"/>
              <a:buChar char="•"/>
            </a:pP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9669453-AFBC-44D9-9F45-B60783102C23}" type="slidenum">
              <a:rPr lang="en-US" smtClean="0"/>
              <a:t>11</a:t>
            </a:fld>
            <a:endParaRPr lang="en-US"/>
          </a:p>
        </p:txBody>
      </p:sp>
    </p:spTree>
    <p:extLst>
      <p:ext uri="{BB962C8B-B14F-4D97-AF65-F5344CB8AC3E}">
        <p14:creationId xmlns:p14="http://schemas.microsoft.com/office/powerpoint/2010/main" val="31591245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i="0" u="none" strike="noStrike" kern="1200" baseline="0" dirty="0">
                <a:solidFill>
                  <a:schemeClr val="tx1"/>
                </a:solidFill>
                <a:latin typeface="Arial" panose="020B0604020202020204" pitchFamily="34" charset="0"/>
                <a:ea typeface="+mn-ea"/>
                <a:cs typeface="Arial" panose="020B0604020202020204" pitchFamily="34" charset="0"/>
              </a:rPr>
              <a:t>Closing</a:t>
            </a: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 </a:t>
            </a: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Ask students what they learned and what they will remember from the presentation and answer any questions they may have. </a:t>
            </a: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Reinforce the learning objective: </a:t>
            </a:r>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There is a difference between good debt and bad debt. It’s important to understand the difference so that we do not put ourselves in a situation where we can’t repay our debts. </a:t>
            </a: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D710CF1E-E9E0-4712-9FE2-D09D51E10904}" type="slidenum">
              <a:rPr lang="en-US" smtClean="0"/>
              <a:t>12</a:t>
            </a:fld>
            <a:endParaRPr lang="en-US"/>
          </a:p>
        </p:txBody>
      </p:sp>
    </p:spTree>
    <p:extLst>
      <p:ext uri="{BB962C8B-B14F-4D97-AF65-F5344CB8AC3E}">
        <p14:creationId xmlns:p14="http://schemas.microsoft.com/office/powerpoint/2010/main" val="965238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00" b="1" dirty="0">
                <a:latin typeface="Arial" panose="020B0604020202020204" pitchFamily="34" charset="0"/>
                <a:cs typeface="Arial" panose="020B0604020202020204" pitchFamily="34" charset="0"/>
              </a:rPr>
              <a:t>Evaluation</a:t>
            </a:r>
            <a:endParaRPr lang="en-US" sz="10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000" b="0" dirty="0">
                <a:latin typeface="Arial" panose="020B0604020202020204" pitchFamily="34" charset="0"/>
                <a:cs typeface="Arial" panose="020B0604020202020204" pitchFamily="34" charset="0"/>
              </a:rPr>
              <a:t>Encourage students to complete the “My Financial Literacy Exit Ticket” and collect feedback. </a:t>
            </a: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D710CF1E-E9E0-4712-9FE2-D09D51E10904}" type="slidenum">
              <a:rPr lang="en-US" smtClean="0"/>
              <a:t>13</a:t>
            </a:fld>
            <a:endParaRPr lang="en-US"/>
          </a:p>
        </p:txBody>
      </p:sp>
    </p:spTree>
    <p:extLst>
      <p:ext uri="{BB962C8B-B14F-4D97-AF65-F5344CB8AC3E}">
        <p14:creationId xmlns:p14="http://schemas.microsoft.com/office/powerpoint/2010/main" val="19660249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CAFCB4-A002-4702-A0FC-1B8BF1A7CE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13010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rtl="0">
              <a:buFont typeface="Arial" panose="020B0604020202020204" pitchFamily="34" charset="0"/>
              <a:buNone/>
            </a:pPr>
            <a:endParaRPr lang="en-US" sz="900" dirty="0">
              <a:latin typeface="+mn-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10CF1E-E9E0-4712-9FE2-D09D51E109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239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dirty="0"/>
          </a:p>
        </p:txBody>
      </p:sp>
      <p:sp>
        <p:nvSpPr>
          <p:cNvPr id="4" name="Slide Number Placeholder 3"/>
          <p:cNvSpPr>
            <a:spLocks noGrp="1"/>
          </p:cNvSpPr>
          <p:nvPr>
            <p:ph type="sldNum" sz="quarter" idx="5"/>
          </p:nvPr>
        </p:nvSpPr>
        <p:spPr/>
        <p:txBody>
          <a:bodyPr/>
          <a:lstStyle/>
          <a:p>
            <a:fld id="{A6EBF467-0883-4319-B244-71BF050A914F}" type="slidenum">
              <a:rPr lang="en-US" smtClean="0"/>
              <a:t>2</a:t>
            </a:fld>
            <a:endParaRPr lang="en-US"/>
          </a:p>
        </p:txBody>
      </p:sp>
    </p:spTree>
    <p:extLst>
      <p:ext uri="{BB962C8B-B14F-4D97-AF65-F5344CB8AC3E}">
        <p14:creationId xmlns:p14="http://schemas.microsoft.com/office/powerpoint/2010/main" val="1196528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altLang="en-US" sz="1000" dirty="0">
                <a:latin typeface="Arial" panose="020B0604020202020204" pitchFamily="34" charset="0"/>
                <a:cs typeface="Arial" panose="020B0604020202020204" pitchFamily="34" charset="0"/>
              </a:rPr>
              <a:t>Please read this chart verbatim to all attendees with the objective of eliminating any legal liability that might arise from any attendee acting upon the information contained in this presentation without getting </a:t>
            </a:r>
            <a:r>
              <a:rPr lang="en-CA" altLang="en-US" sz="1000" u="sng" dirty="0">
                <a:latin typeface="Arial" panose="020B0604020202020204" pitchFamily="34" charset="0"/>
                <a:cs typeface="Arial" panose="020B0604020202020204" pitchFamily="34" charset="0"/>
              </a:rPr>
              <a:t>additiona</a:t>
            </a:r>
            <a:r>
              <a:rPr lang="en-CA" altLang="en-US" sz="1000" dirty="0">
                <a:latin typeface="Arial" panose="020B0604020202020204" pitchFamily="34" charset="0"/>
                <a:cs typeface="Arial" panose="020B0604020202020204" pitchFamily="34" charset="0"/>
              </a:rPr>
              <a:t>l professional advice.</a:t>
            </a:r>
          </a:p>
          <a:p>
            <a:r>
              <a:rPr lang="en-US" altLang="en-US" sz="1000" dirty="0">
                <a:latin typeface="Arial" panose="020B0604020202020204" pitchFamily="34" charset="0"/>
                <a:cs typeface="Arial" panose="020B0604020202020204" pitchFamily="34" charset="0"/>
              </a:rPr>
              <a:t> </a:t>
            </a:r>
          </a:p>
          <a:p>
            <a:pPr eaLnBrk="1" hangingPunct="1"/>
            <a:endParaRPr lang="en-US" altLang="en-US" sz="1000" dirty="0">
              <a:latin typeface="Arial" panose="020B0604020202020204" pitchFamily="34" charset="0"/>
              <a:cs typeface="Arial" panose="020B0604020202020204" pitchFamily="34" charset="0"/>
            </a:endParaRPr>
          </a:p>
          <a:p>
            <a:endParaRPr lang="en-US" sz="1000" dirty="0">
              <a:latin typeface="Arial" panose="020B0604020202020204" pitchFamily="34" charset="0"/>
              <a:cs typeface="Arial" panose="020B0604020202020204" pitchFamily="34" charset="0"/>
            </a:endParaRPr>
          </a:p>
        </p:txBody>
      </p:sp>
      <p:sp>
        <p:nvSpPr>
          <p:cNvPr id="5" name="Date Placeholder 4">
            <a:extLst>
              <a:ext uri="{FF2B5EF4-FFF2-40B4-BE49-F238E27FC236}">
                <a16:creationId xmlns:a16="http://schemas.microsoft.com/office/drawing/2014/main" id="{91A49F89-C36D-4C46-9F2A-3CF18928C2AC}"/>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040380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i="0" u="none" strike="noStrike" kern="1200" baseline="0" dirty="0">
                <a:solidFill>
                  <a:schemeClr val="tx1"/>
                </a:solidFill>
                <a:latin typeface="Arial" panose="020B0604020202020204" pitchFamily="34" charset="0"/>
                <a:ea typeface="+mn-ea"/>
                <a:cs typeface="Arial" panose="020B0604020202020204" pitchFamily="34" charset="0"/>
              </a:rPr>
              <a:t>Credit Cards and Bad Debt vs. Good Debt Introduction</a:t>
            </a:r>
          </a:p>
          <a:p>
            <a:pPr marL="0" indent="0">
              <a:buFont typeface="Arial" panose="020B0604020202020204" pitchFamily="34" charset="0"/>
              <a:buNone/>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Take a couple minutes to get to know the class and assess how familiar they are with the concept of debt. Do this by asking the following questions: </a:t>
            </a:r>
          </a:p>
          <a:p>
            <a:pPr marL="0" indent="0">
              <a:buFont typeface="Arial" panose="020B0604020202020204" pitchFamily="34" charset="0"/>
              <a:buNone/>
            </a:pP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What is debt? </a:t>
            </a: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What is a credit card?</a:t>
            </a: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What is the consequence of not paying our debts?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0" dirty="0">
                <a:latin typeface="Arial" panose="020B0604020202020204" pitchFamily="34" charset="0"/>
                <a:cs typeface="Arial" panose="020B0604020202020204" pitchFamily="34" charset="0"/>
              </a:rPr>
              <a:t>Encourage students to use the chat feature included in whatever platform you are using (i.e. Zoom, Skype, Teams). </a:t>
            </a: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Possible answer: </a:t>
            </a:r>
          </a:p>
          <a:p>
            <a:pPr marL="628650" lvl="1"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Risk of not being allowed into certain professions if you went bankrupt. </a:t>
            </a:r>
          </a:p>
          <a:p>
            <a:pPr marL="628650" lvl="1"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Bad credit history - Bankruptcy affects your credit history and ability to borrow money in the future for things like houses, cars, school loans.</a:t>
            </a:r>
          </a:p>
          <a:p>
            <a:pPr marL="628650" lvl="1"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Fine and penalties</a:t>
            </a:r>
          </a:p>
          <a:p>
            <a:pPr marL="628650" lvl="1"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Have your property repossessed</a:t>
            </a:r>
          </a:p>
          <a:p>
            <a:pPr marL="628650" lvl="1"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Potential other legal consequences</a:t>
            </a: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9669453-AFBC-44D9-9F45-B60783102C23}" type="slidenum">
              <a:rPr lang="en-US" smtClean="0"/>
              <a:t>4</a:t>
            </a:fld>
            <a:endParaRPr lang="en-US"/>
          </a:p>
        </p:txBody>
      </p:sp>
    </p:spTree>
    <p:extLst>
      <p:ext uri="{BB962C8B-B14F-4D97-AF65-F5344CB8AC3E}">
        <p14:creationId xmlns:p14="http://schemas.microsoft.com/office/powerpoint/2010/main" val="4232149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000" b="1" i="0" u="none" strike="noStrike" kern="1200" baseline="0" dirty="0">
                <a:solidFill>
                  <a:schemeClr val="tx1"/>
                </a:solidFill>
                <a:latin typeface="Arial" panose="020B0604020202020204" pitchFamily="34" charset="0"/>
                <a:ea typeface="+mn-ea"/>
                <a:cs typeface="Arial" panose="020B0604020202020204" pitchFamily="34" charset="0"/>
              </a:rPr>
              <a:t>Discussion</a:t>
            </a:r>
          </a:p>
          <a:p>
            <a:pPr marL="171450" indent="-171450">
              <a:buFont typeface="Arial" panose="020B0604020202020204" pitchFamily="34" charset="0"/>
              <a:buChar char="•"/>
            </a:pPr>
            <a:r>
              <a:rPr lang="en-US" sz="1000" b="0" dirty="0">
                <a:latin typeface="Arial" panose="020B0604020202020204" pitchFamily="34" charset="0"/>
                <a:cs typeface="Arial" panose="020B0604020202020204" pitchFamily="34" charset="0"/>
              </a:rPr>
              <a:t>Open the virtual class up to a short discussion: </a:t>
            </a:r>
          </a:p>
          <a:p>
            <a:pPr marL="628650" lvl="1" indent="-171450">
              <a:buFont typeface="Arial" panose="020B0604020202020204" pitchFamily="34" charset="0"/>
              <a:buChar char="•"/>
            </a:pPr>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How many of you have a credit card of your own? </a:t>
            </a: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pPr marL="628650" lvl="1" indent="-171450">
              <a:buFont typeface="Arial" panose="020B0604020202020204" pitchFamily="34" charset="0"/>
              <a:buChar char="•"/>
            </a:pPr>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What type of purchases do you put on your credit cards? </a:t>
            </a: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pPr marL="628650" lvl="1" indent="-171450">
              <a:buFont typeface="Arial" panose="020B0604020202020204" pitchFamily="34" charset="0"/>
              <a:buChar char="•"/>
            </a:pPr>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Who has other types of cards? (i.e., debit, prepaid cards) </a:t>
            </a: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0" dirty="0">
                <a:latin typeface="Arial" panose="020B0604020202020204" pitchFamily="34" charset="0"/>
                <a:cs typeface="Arial" panose="020B0604020202020204" pitchFamily="34" charset="0"/>
              </a:rPr>
              <a:t>Encourage students to use the chat feature included in whatever platform you are using (i.e. Zoom, Skype, Teams). </a:t>
            </a:r>
          </a:p>
          <a:p>
            <a:pPr marL="0" indent="0">
              <a:buFont typeface="Arial" panose="020B0604020202020204" pitchFamily="34" charset="0"/>
              <a:buNone/>
            </a:pP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9669453-AFBC-44D9-9F45-B60783102C23}" type="slidenum">
              <a:rPr lang="en-US" smtClean="0"/>
              <a:t>5</a:t>
            </a:fld>
            <a:endParaRPr lang="en-US"/>
          </a:p>
        </p:txBody>
      </p:sp>
    </p:spTree>
    <p:extLst>
      <p:ext uri="{BB962C8B-B14F-4D97-AF65-F5344CB8AC3E}">
        <p14:creationId xmlns:p14="http://schemas.microsoft.com/office/powerpoint/2010/main" val="38499020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i="0" u="none" strike="noStrike" kern="1200" baseline="0" dirty="0">
                <a:solidFill>
                  <a:schemeClr val="tx1"/>
                </a:solidFill>
                <a:latin typeface="Arial" panose="020B0604020202020204" pitchFamily="34" charset="0"/>
                <a:ea typeface="+mn-ea"/>
                <a:cs typeface="Arial" panose="020B0604020202020204" pitchFamily="34" charset="0"/>
              </a:rPr>
              <a:t>Activity: Part : Good Debt vs. Bad Debt</a:t>
            </a:r>
          </a:p>
          <a:p>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Ask students to find a piece of paper and have them answer the following question: </a:t>
            </a:r>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What is the difference between good debt and bad debt? </a:t>
            </a:r>
          </a:p>
          <a:p>
            <a:endParaRPr lang="en-US" sz="1000" b="0" i="1" u="none" strike="noStrike" kern="1200" baseline="0" dirty="0">
              <a:solidFill>
                <a:schemeClr val="tx1"/>
              </a:solidFill>
              <a:latin typeface="Arial" panose="020B0604020202020204" pitchFamily="34" charset="0"/>
              <a:ea typeface="+mn-ea"/>
              <a:cs typeface="Arial" panose="020B0604020202020204" pitchFamily="34" charset="0"/>
            </a:endParaRPr>
          </a:p>
          <a:p>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Possible answers:</a:t>
            </a:r>
          </a:p>
          <a:p>
            <a:r>
              <a:rPr lang="en-US" sz="1000" dirty="0">
                <a:effectLst/>
                <a:latin typeface="Arial" panose="020B0604020202020204" pitchFamily="34" charset="0"/>
                <a:cs typeface="Arial" panose="020B0604020202020204" pitchFamily="34" charset="0"/>
              </a:rPr>
              <a:t>Highlight that not all debt is bad – sometimes debt is necessary for a healthy financial future. For example:</a:t>
            </a:r>
          </a:p>
          <a:p>
            <a:pPr marL="171450" indent="-171450">
              <a:buFont typeface="Arial" panose="020B0604020202020204" pitchFamily="34" charset="0"/>
              <a:buChar char="•"/>
            </a:pPr>
            <a:r>
              <a:rPr lang="en-US" sz="1000" dirty="0">
                <a:effectLst/>
                <a:latin typeface="Arial" panose="020B0604020202020204" pitchFamily="34" charset="0"/>
                <a:cs typeface="Arial" panose="020B0604020202020204" pitchFamily="34" charset="0"/>
              </a:rPr>
              <a:t>Good debt – Good debt helps increase a person’s net worth. Highlight that debt can only be good </a:t>
            </a:r>
            <a:r>
              <a:rPr lang="en-US" sz="1000">
                <a:effectLst/>
                <a:latin typeface="Arial" panose="020B0604020202020204" pitchFamily="34" charset="0"/>
                <a:cs typeface="Arial" panose="020B0604020202020204" pitchFamily="34" charset="0"/>
              </a:rPr>
              <a:t>if it’s </a:t>
            </a:r>
            <a:r>
              <a:rPr lang="en-US" sz="1000" dirty="0">
                <a:effectLst/>
                <a:latin typeface="Arial" panose="020B0604020202020204" pitchFamily="34" charset="0"/>
                <a:cs typeface="Arial" panose="020B0604020202020204" pitchFamily="34" charset="0"/>
              </a:rPr>
              <a:t>paid back on time. Example: home mortgage, student loan, borrowing to start a business.</a:t>
            </a:r>
          </a:p>
          <a:p>
            <a:pPr marL="171450" indent="-171450">
              <a:buFont typeface="Arial" panose="020B0604020202020204" pitchFamily="34" charset="0"/>
              <a:buChar char="•"/>
            </a:pPr>
            <a:r>
              <a:rPr lang="en-US" sz="1000" dirty="0">
                <a:effectLst/>
                <a:latin typeface="Arial" panose="020B0604020202020204" pitchFamily="34" charset="0"/>
                <a:cs typeface="Arial" panose="020B0604020202020204" pitchFamily="34" charset="0"/>
              </a:rPr>
              <a:t>Bad Debt – Bad debt is the opposite of good debt – basically debt that get by spending money on goods and services that don’t increase our net worth. For example, buying TVs and clothing, and paying for trips, etc."</a:t>
            </a:r>
          </a:p>
          <a:p>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While students are working, encourage them to ask questions and share how they are defining the terms.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0" dirty="0">
                <a:latin typeface="Arial" panose="020B0604020202020204" pitchFamily="34" charset="0"/>
                <a:cs typeface="Arial" panose="020B0604020202020204" pitchFamily="34" charset="0"/>
              </a:rPr>
              <a:t>Encourage students to use the chat feature included in whatever platform you are using (i.e. Zoom, Skype, Teams). </a:t>
            </a: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This should take approximately five minutes. </a:t>
            </a:r>
          </a:p>
          <a:p>
            <a:pPr marL="171450" indent="-171450">
              <a:buFont typeface="Arial" panose="020B0604020202020204" pitchFamily="34" charset="0"/>
              <a:buChar char="•"/>
            </a:pP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endParaRPr lang="en-US" sz="1000" dirty="0">
              <a:latin typeface="Arial" panose="020B0604020202020204" pitchFamily="34" charset="0"/>
              <a:cs typeface="Arial" panose="020B0604020202020204" pitchFamily="34" charset="0"/>
            </a:endParaRP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9669453-AFBC-44D9-9F45-B60783102C23}" type="slidenum">
              <a:rPr lang="en-US" smtClean="0"/>
              <a:t>6</a:t>
            </a:fld>
            <a:endParaRPr lang="en-US"/>
          </a:p>
        </p:txBody>
      </p:sp>
    </p:spTree>
    <p:extLst>
      <p:ext uri="{BB962C8B-B14F-4D97-AF65-F5344CB8AC3E}">
        <p14:creationId xmlns:p14="http://schemas.microsoft.com/office/powerpoint/2010/main" val="424438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i="0" u="none" strike="noStrike" kern="1200" baseline="0" dirty="0">
                <a:solidFill>
                  <a:schemeClr val="tx1"/>
                </a:solidFill>
                <a:latin typeface="Arial" panose="020B0604020202020204" pitchFamily="34" charset="0"/>
                <a:ea typeface="+mn-ea"/>
                <a:cs typeface="Arial" panose="020B0604020202020204" pitchFamily="34" charset="0"/>
              </a:rPr>
              <a:t>Group Discussion </a:t>
            </a: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Take approximately ten minutes to discuss how students defined the terms. </a:t>
            </a: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Ask willing students to share their examples of good debt and bad debt. </a:t>
            </a: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Answer any questions students may have regarding good debt versus bad debt. </a:t>
            </a:r>
          </a:p>
          <a:p>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r>
              <a:rPr lang="en-US" sz="1000" b="1" i="0" u="none" strike="noStrike" kern="1200" baseline="0" dirty="0">
                <a:solidFill>
                  <a:schemeClr val="tx1"/>
                </a:solidFill>
                <a:latin typeface="Arial" panose="020B0604020202020204" pitchFamily="34" charset="0"/>
                <a:ea typeface="+mn-ea"/>
                <a:cs typeface="Arial" panose="020B0604020202020204" pitchFamily="34" charset="0"/>
              </a:rPr>
              <a:t>Tip! </a:t>
            </a: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this may be a new concept for some and is important for when they get into university/college/workplace and credit cards become easily accessible. </a:t>
            </a:r>
          </a:p>
          <a:p>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Key Points: </a:t>
            </a:r>
          </a:p>
          <a:p>
            <a:pPr marL="171450" indent="-171450">
              <a:buFont typeface="Arial" panose="020B0604020202020204" pitchFamily="34" charset="0"/>
              <a:buChar char="•"/>
            </a:pPr>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Credit Card – A plastic card issued by a bank, retailer, etc., for the purchase of goods or services on credit (a loan for a short period of time but carries a penalty if the full amount due is not paid on time). Explain how a credit card works especially minimum balances and cash advances. </a:t>
            </a: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Debt – Something, typically money, that is owed or due. </a:t>
            </a: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US" sz="1000" dirty="0">
                <a:effectLst/>
                <a:latin typeface="Arial" panose="020B0604020202020204" pitchFamily="34" charset="0"/>
                <a:cs typeface="Arial" panose="020B0604020202020204" pitchFamily="34" charset="0"/>
              </a:rPr>
              <a:t>Good debt – Good debt helps increase a person’s net worth. Highlight that debt can only be good if its paid back on time. Example: home mortgage, student loan, borrowing to start a business. </a:t>
            </a: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Good Example to use: OSAP (Ontario Student Assistance Program) is an example of good debt and an investment into one’s education. There is an online worksheet to determine how much OSAP you qualify for at https://osap.gov.on.ca/OSAPPortal. Write this link on the board. </a:t>
            </a:r>
            <a:endParaRPr lang="en-US" sz="10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000" dirty="0">
                <a:effectLst/>
                <a:latin typeface="Arial" panose="020B0604020202020204" pitchFamily="34" charset="0"/>
                <a:cs typeface="Arial" panose="020B0604020202020204" pitchFamily="34" charset="0"/>
              </a:rPr>
              <a:t>Bad Debt – Bad debt is the opposite of good debt – basically debt that get by spending money on goods and services that don’t increase our net worth. For example, buying TVs and clothing, and paying for trips, etc."</a:t>
            </a:r>
            <a:endParaRPr lang="en-US" sz="1000" b="0" i="1" u="none" strike="noStrike" kern="1200" baseline="0" dirty="0">
              <a:solidFill>
                <a:schemeClr val="tx1"/>
              </a:solidFill>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US" sz="1000" b="0" i="1" u="none" strike="noStrike" kern="1200" baseline="0" dirty="0">
                <a:solidFill>
                  <a:schemeClr val="tx1"/>
                </a:solidFill>
                <a:latin typeface="Arial" panose="020B0604020202020204" pitchFamily="34" charset="0"/>
                <a:ea typeface="+mn-ea"/>
                <a:cs typeface="Arial" panose="020B0604020202020204" pitchFamily="34" charset="0"/>
              </a:rPr>
              <a:t>Credit History/Rating – Determines how dependable you are with managing your money and making repayments on what you owe. Build your credit history and earn a positive rating by paying debts on time. A credit rating is important when you need a loan (e.g., your first home).</a:t>
            </a: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9669453-AFBC-44D9-9F45-B60783102C23}" type="slidenum">
              <a:rPr lang="en-US" smtClean="0"/>
              <a:t>7</a:t>
            </a:fld>
            <a:endParaRPr lang="en-US"/>
          </a:p>
        </p:txBody>
      </p:sp>
    </p:spTree>
    <p:extLst>
      <p:ext uri="{BB962C8B-B14F-4D97-AF65-F5344CB8AC3E}">
        <p14:creationId xmlns:p14="http://schemas.microsoft.com/office/powerpoint/2010/main" val="2628255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000" b="1" i="0" u="none" strike="noStrike" kern="1200" baseline="0" dirty="0">
                <a:solidFill>
                  <a:schemeClr val="tx1"/>
                </a:solidFill>
                <a:latin typeface="Arial" panose="020B0604020202020204" pitchFamily="34" charset="0"/>
                <a:ea typeface="+mn-ea"/>
                <a:cs typeface="Arial" panose="020B0604020202020204" pitchFamily="34" charset="0"/>
              </a:rPr>
              <a:t>Activity: Part 2 (Case Study): Meet Reckless Rhonda </a:t>
            </a:r>
          </a:p>
          <a:p>
            <a:pPr marL="0" indent="0">
              <a:buFont typeface="Arial" panose="020B0604020202020204" pitchFamily="34" charset="0"/>
              <a:buNone/>
            </a:pPr>
            <a:endParaRPr lang="en-US" sz="1000" b="1" i="0" u="none" strike="noStrike" kern="1200" baseline="0" dirty="0">
              <a:solidFill>
                <a:schemeClr val="tx1"/>
              </a:solidFill>
              <a:latin typeface="Arial" panose="020B0604020202020204" pitchFamily="34" charset="0"/>
              <a:ea typeface="+mn-ea"/>
              <a:cs typeface="Arial" panose="020B0604020202020204" pitchFamily="34" charset="0"/>
            </a:endParaRPr>
          </a:p>
          <a:p>
            <a:pPr marL="0" indent="0">
              <a:buFont typeface="Arial" panose="020B0604020202020204" pitchFamily="34" charset="0"/>
              <a:buNone/>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https://youtu.be/TArBcZT4dS8</a:t>
            </a:r>
          </a:p>
          <a:p>
            <a:pPr marL="0" indent="0">
              <a:buFont typeface="Arial" panose="020B0604020202020204" pitchFamily="34" charset="0"/>
              <a:buNone/>
            </a:pPr>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Tell students to download the “Reckless Rhonda” worksheet in the resource section. </a:t>
            </a: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Explain to students that they will watch a short video of Reckless Rhonda and will have to complete the worksheet as they watch. </a:t>
            </a: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Play the “Reckless Rhonda” animated video.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Give the class approximately 10 minutes to complete the case study after watching the video </a:t>
            </a:r>
          </a:p>
          <a:p>
            <a:pPr marL="171450" indent="-171450">
              <a:buFont typeface="Arial" panose="020B0604020202020204" pitchFamily="34" charset="0"/>
              <a:buChar char="•"/>
            </a:pPr>
            <a:endParaRPr lang="en-US" sz="1000" b="1" i="0" u="none" strike="noStrike" kern="1200" baseline="0" dirty="0">
              <a:solidFill>
                <a:schemeClr val="tx1"/>
              </a:solidFill>
              <a:latin typeface="Arial" panose="020B0604020202020204" pitchFamily="34" charset="0"/>
              <a:ea typeface="+mn-ea"/>
              <a:cs typeface="Arial" panose="020B0604020202020204" pitchFamily="34" charset="0"/>
            </a:endParaRPr>
          </a:p>
          <a:p>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9669453-AFBC-44D9-9F45-B60783102C23}" type="slidenum">
              <a:rPr lang="en-US" smtClean="0"/>
              <a:t>8</a:t>
            </a:fld>
            <a:endParaRPr lang="en-US"/>
          </a:p>
        </p:txBody>
      </p:sp>
    </p:spTree>
    <p:extLst>
      <p:ext uri="{BB962C8B-B14F-4D97-AF65-F5344CB8AC3E}">
        <p14:creationId xmlns:p14="http://schemas.microsoft.com/office/powerpoint/2010/main" val="28865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i="0" u="none" strike="noStrike" kern="1200" baseline="0" dirty="0">
                <a:solidFill>
                  <a:schemeClr val="tx1"/>
                </a:solidFill>
                <a:latin typeface="Arial" panose="020B0604020202020204" pitchFamily="34" charset="0"/>
                <a:ea typeface="+mn-ea"/>
                <a:cs typeface="Arial" panose="020B0604020202020204" pitchFamily="34" charset="0"/>
              </a:rPr>
              <a:t>Group Activity – Credit Cards (Case Study) Take-Up and Discussion </a:t>
            </a: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Take approximately five minutes to take up and discuss the case study. </a:t>
            </a: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Answer any questions students may have. </a:t>
            </a:r>
          </a:p>
          <a:p>
            <a:pPr marL="171450"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Go over the following tips with students: </a:t>
            </a:r>
          </a:p>
          <a:p>
            <a:pPr marL="628650" lvl="1"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Online shopping websites – You should always make sure that the website that you are shopping on is safe: look for a security icon (closed padlock) somewhere on the page. Also, you can visit different online shopping websites to find the best prices for things you need. </a:t>
            </a:r>
          </a:p>
          <a:p>
            <a:pPr marL="628650" lvl="1"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Review credit card statements regularly – reconcile to receipts to make sure nothing was charged to the account that you did not authorize. </a:t>
            </a:r>
          </a:p>
          <a:p>
            <a:pPr marL="628650" lvl="1"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Always pay balance on time – If not this will cause long term effects on credit rating, compound interest. </a:t>
            </a:r>
          </a:p>
          <a:p>
            <a:pPr marL="1085850" lvl="2"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Credit cards pay off the most recent purchases first which means that items charged at the beginning of the month (cycle) would incur interest the day of purchase if the entire amount isn’t paid in full. </a:t>
            </a:r>
          </a:p>
          <a:p>
            <a:pPr marL="1085850" lvl="2"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On the flip side, make sure to not pay your credit card balance too long before the due date (paying your balance in advance). Although this is better than paying the balance late and incurring a penalty, paying the balance early will impact the interest you could earn if you kept the money in your bank account. The best practice is to pay the balance 1-2 days prior to the due date. </a:t>
            </a:r>
          </a:p>
          <a:p>
            <a:pPr marL="628650" lvl="1"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Do not charge anything on the card that you do not have the money for in the bank already. </a:t>
            </a:r>
          </a:p>
          <a:p>
            <a:pPr marL="628650" lvl="1"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Try not to use your credit card for a cash advance as you will be charged a fee </a:t>
            </a:r>
          </a:p>
          <a:p>
            <a:pPr marL="628650" lvl="1"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Low interest rate offers on card will often be for a limited time or only on certain transactions. Overall warning – if it sounds too good to be true, it is! Always be aware of the terms listed in the fine print (those tiny words at the end of the document that many people ignore). </a:t>
            </a:r>
          </a:p>
          <a:p>
            <a:pPr marL="628650" lvl="1" indent="-171450">
              <a:buFont typeface="Arial" panose="020B0604020202020204" pitchFamily="34" charset="0"/>
              <a:buChar char="•"/>
            </a:pPr>
            <a:r>
              <a:rPr lang="en-US" sz="1000" b="0" i="0" u="none" strike="noStrike" kern="1200" baseline="0" dirty="0">
                <a:solidFill>
                  <a:schemeClr val="tx1"/>
                </a:solidFill>
                <a:latin typeface="Arial" panose="020B0604020202020204" pitchFamily="34" charset="0"/>
                <a:ea typeface="+mn-ea"/>
                <a:cs typeface="Arial" panose="020B0604020202020204" pitchFamily="34" charset="0"/>
              </a:rPr>
              <a:t>Other warnings to look out for – loyalty rewards on credit cards – what is the true value? </a:t>
            </a:r>
          </a:p>
          <a:p>
            <a:endParaRPr lang="en-US" sz="1000" b="0" i="0" u="none" strike="noStrike" kern="1200" baseline="0" dirty="0">
              <a:solidFill>
                <a:schemeClr val="tx1"/>
              </a:solidFill>
              <a:latin typeface="Arial" panose="020B0604020202020204" pitchFamily="34" charset="0"/>
              <a:ea typeface="+mn-ea"/>
              <a:cs typeface="Arial" panose="020B0604020202020204" pitchFamily="34" charset="0"/>
            </a:endParaRP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9669453-AFBC-44D9-9F45-B60783102C23}" type="slidenum">
              <a:rPr lang="en-US" smtClean="0"/>
              <a:t>9</a:t>
            </a:fld>
            <a:endParaRPr lang="en-US"/>
          </a:p>
        </p:txBody>
      </p:sp>
    </p:spTree>
    <p:extLst>
      <p:ext uri="{BB962C8B-B14F-4D97-AF65-F5344CB8AC3E}">
        <p14:creationId xmlns:p14="http://schemas.microsoft.com/office/powerpoint/2010/main" val="24058714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4C718AD-F92F-4937-8164-E6EAEBE49C93}" type="datetimeFigureOut">
              <a:rPr lang="en-US" smtClean="0"/>
              <a:t>6/22/2021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3309275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C718AD-F92F-4937-8164-E6EAEBE49C93}" type="datetimeFigureOut">
              <a:rPr lang="en-US" smtClean="0"/>
              <a:t>6/22/2021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29357359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C718AD-F92F-4937-8164-E6EAEBE49C93}" type="datetimeFigureOut">
              <a:rPr lang="en-US" smtClean="0"/>
              <a:t>6/22/2021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42549593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7_empty_plank">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34EB2B-357C-44E6-A210-BCD278F2D874}"/>
              </a:ext>
            </a:extLst>
          </p:cNvPr>
          <p:cNvSpPr>
            <a:spLocks noGrp="1"/>
          </p:cNvSpPr>
          <p:nvPr>
            <p:ph type="body" sz="quarter" idx="10"/>
          </p:nvPr>
        </p:nvSpPr>
        <p:spPr>
          <a:xfrm>
            <a:off x="762000" y="1123950"/>
            <a:ext cx="7543800" cy="3581400"/>
          </a:xfrm>
          <a:prstGeom prst="rect">
            <a:avLst/>
          </a:prstGeom>
        </p:spPr>
        <p:txBody>
          <a:bodyPr/>
          <a:lstStyle>
            <a:lvl1pPr>
              <a:defRPr sz="2400">
                <a:solidFill>
                  <a:schemeClr val="tx1">
                    <a:lumMod val="75000"/>
                    <a:lumOff val="25000"/>
                  </a:schemeClr>
                </a:solidFill>
              </a:defRPr>
            </a:lvl1pPr>
            <a:lvl2pPr>
              <a:defRPr sz="2400">
                <a:solidFill>
                  <a:schemeClr val="tx1">
                    <a:lumMod val="75000"/>
                    <a:lumOff val="25000"/>
                  </a:schemeClr>
                </a:solidFill>
              </a:defRPr>
            </a:lvl2pPr>
            <a:lvl3pPr>
              <a:defRPr sz="2400">
                <a:solidFill>
                  <a:schemeClr val="tx1">
                    <a:lumMod val="75000"/>
                    <a:lumOff val="25000"/>
                  </a:schemeClr>
                </a:solidFill>
              </a:defRPr>
            </a:lvl3pPr>
            <a:lvl4pPr>
              <a:defRPr sz="2400">
                <a:solidFill>
                  <a:schemeClr val="tx1">
                    <a:lumMod val="75000"/>
                    <a:lumOff val="25000"/>
                  </a:schemeClr>
                </a:solidFill>
              </a:defRPr>
            </a:lvl4pPr>
            <a:lvl5pPr>
              <a:defRPr sz="24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r Number Placeholder">
            <a:extLst>
              <a:ext uri="{FF2B5EF4-FFF2-40B4-BE49-F238E27FC236}">
                <a16:creationId xmlns:a16="http://schemas.microsoft.com/office/drawing/2014/main" id="{1E8A5672-2C81-43DB-B6E6-3DCCD09A1891}"/>
              </a:ext>
            </a:extLst>
          </p:cNvPr>
          <p:cNvSpPr txBox="1"/>
          <p:nvPr/>
        </p:nvSpPr>
        <p:spPr>
          <a:xfrm>
            <a:off x="8610600" y="4705350"/>
            <a:ext cx="304800" cy="215444"/>
          </a:xfrm>
          <a:prstGeom prst="rect">
            <a:avLst/>
          </a:prstGeom>
          <a:noFill/>
        </p:spPr>
        <p:txBody>
          <a:bodyPr wrap="square" rtlCol="0">
            <a:spAutoFit/>
          </a:bodyPr>
          <a:lstStyle/>
          <a:p>
            <a:fld id="{E4BA5EE4-9A1C-4972-8AB4-B3553FFD8FA0}" type="slidenum">
              <a:rPr lang="en-US" sz="800" smtClean="0">
                <a:solidFill>
                  <a:schemeClr val="tx1">
                    <a:lumMod val="75000"/>
                    <a:lumOff val="25000"/>
                  </a:schemeClr>
                </a:solidFill>
              </a:rPr>
              <a:t>‹#›</a:t>
            </a:fld>
            <a:endParaRPr lang="en-US" sz="800" dirty="0">
              <a:solidFill>
                <a:schemeClr val="tx1">
                  <a:lumMod val="75000"/>
                  <a:lumOff val="25000"/>
                </a:schemeClr>
              </a:solidFill>
            </a:endParaRPr>
          </a:p>
        </p:txBody>
      </p:sp>
      <p:sp>
        <p:nvSpPr>
          <p:cNvPr id="9" name="Title 1">
            <a:extLst>
              <a:ext uri="{FF2B5EF4-FFF2-40B4-BE49-F238E27FC236}">
                <a16:creationId xmlns:a16="http://schemas.microsoft.com/office/drawing/2014/main" id="{11DB9FEE-744B-482B-B0F7-9C0B75CB54B2}"/>
              </a:ext>
            </a:extLst>
          </p:cNvPr>
          <p:cNvSpPr>
            <a:spLocks noGrp="1"/>
          </p:cNvSpPr>
          <p:nvPr>
            <p:ph type="title" hasCustomPrompt="1"/>
          </p:nvPr>
        </p:nvSpPr>
        <p:spPr>
          <a:xfrm>
            <a:off x="2190750" y="438150"/>
            <a:ext cx="4762500" cy="419132"/>
          </a:xfrm>
          <a:prstGeom prst="rect">
            <a:avLst/>
          </a:prstGeom>
        </p:spPr>
        <p:txBody>
          <a:bodyPr wrap="none" lIns="0" tIns="0" rIns="0" bIns="0" anchor="ctr">
            <a:noAutofit/>
          </a:bodyPr>
          <a:lstStyle>
            <a:lvl1pPr algn="ctr">
              <a:defRPr sz="2800" b="1" i="0" baseline="0">
                <a:solidFill>
                  <a:schemeClr val="tx1">
                    <a:lumMod val="75000"/>
                    <a:lumOff val="25000"/>
                  </a:schemeClr>
                </a:solidFill>
                <a:latin typeface="+mn-lt"/>
              </a:defRPr>
            </a:lvl1pPr>
          </a:lstStyle>
          <a:p>
            <a:r>
              <a:rPr lang="en-US" dirty="0"/>
              <a:t>Click To Edit Master Title Style</a:t>
            </a:r>
          </a:p>
        </p:txBody>
      </p:sp>
    </p:spTree>
    <p:extLst>
      <p:ext uri="{BB962C8B-B14F-4D97-AF65-F5344CB8AC3E}">
        <p14:creationId xmlns:p14="http://schemas.microsoft.com/office/powerpoint/2010/main" val="7028635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4 Horz Icons &amp;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9D1AA-3EB2-4C63-8984-49F9F7C7A376}"/>
              </a:ext>
            </a:extLst>
          </p:cNvPr>
          <p:cNvSpPr>
            <a:spLocks noGrp="1"/>
          </p:cNvSpPr>
          <p:nvPr>
            <p:ph type="title"/>
          </p:nvPr>
        </p:nvSpPr>
        <p:spPr/>
        <p:txBody>
          <a:bodyPr/>
          <a:lstStyle/>
          <a:p>
            <a:r>
              <a:rPr lang="en-US"/>
              <a:t>Click to edit Master title style</a:t>
            </a:r>
          </a:p>
        </p:txBody>
      </p:sp>
      <p:sp>
        <p:nvSpPr>
          <p:cNvPr id="5" name="Text Placeholder 4">
            <a:extLst>
              <a:ext uri="{FF2B5EF4-FFF2-40B4-BE49-F238E27FC236}">
                <a16:creationId xmlns:a16="http://schemas.microsoft.com/office/drawing/2014/main" id="{D3B4B09E-690F-49D6-91B1-035EE4BFC68A}"/>
              </a:ext>
            </a:extLst>
          </p:cNvPr>
          <p:cNvSpPr>
            <a:spLocks noGrp="1"/>
          </p:cNvSpPr>
          <p:nvPr>
            <p:ph type="body" sz="quarter" idx="11" hasCustomPrompt="1"/>
          </p:nvPr>
        </p:nvSpPr>
        <p:spPr>
          <a:xfrm>
            <a:off x="411956" y="836676"/>
            <a:ext cx="8339138" cy="390906"/>
          </a:xfrm>
        </p:spPr>
        <p:txBody>
          <a:bodyPr>
            <a:normAutofit/>
          </a:bodyPr>
          <a:lstStyle>
            <a:lvl1pPr marL="0" indent="0" algn="ctr">
              <a:buNone/>
              <a:defRPr sz="1800" b="1"/>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 Master sub title</a:t>
            </a:r>
          </a:p>
        </p:txBody>
      </p:sp>
      <p:sp>
        <p:nvSpPr>
          <p:cNvPr id="6" name="Oval 5">
            <a:extLst>
              <a:ext uri="{FF2B5EF4-FFF2-40B4-BE49-F238E27FC236}">
                <a16:creationId xmlns:a16="http://schemas.microsoft.com/office/drawing/2014/main" id="{958BC6D3-1877-4C70-8CDB-5DF350A88AA8}"/>
              </a:ext>
              <a:ext uri="{C183D7F6-B498-43B3-948B-1728B52AA6E4}">
                <adec:decorative xmlns:adec="http://schemas.microsoft.com/office/drawing/2017/decorative" val="1"/>
              </a:ext>
            </a:extLst>
          </p:cNvPr>
          <p:cNvSpPr/>
          <p:nvPr userDrawn="1"/>
        </p:nvSpPr>
        <p:spPr>
          <a:xfrm>
            <a:off x="497205" y="1725549"/>
            <a:ext cx="1371600" cy="1371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Picture Placeholder 7">
            <a:extLst>
              <a:ext uri="{FF2B5EF4-FFF2-40B4-BE49-F238E27FC236}">
                <a16:creationId xmlns:a16="http://schemas.microsoft.com/office/drawing/2014/main" id="{4192500C-5BB6-4C06-8A12-03E066213441}"/>
              </a:ext>
            </a:extLst>
          </p:cNvPr>
          <p:cNvSpPr>
            <a:spLocks noGrp="1"/>
          </p:cNvSpPr>
          <p:nvPr>
            <p:ph type="pic" sz="quarter" idx="12"/>
          </p:nvPr>
        </p:nvSpPr>
        <p:spPr>
          <a:xfrm>
            <a:off x="676275" y="1906525"/>
            <a:ext cx="1009650" cy="1013222"/>
          </a:xfrm>
        </p:spPr>
        <p:txBody>
          <a:bodyPr anchor="ctr"/>
          <a:lstStyle>
            <a:lvl1pPr algn="ctr">
              <a:defRPr>
                <a:solidFill>
                  <a:schemeClr val="bg1"/>
                </a:solidFill>
              </a:defRPr>
            </a:lvl1pPr>
          </a:lstStyle>
          <a:p>
            <a:endParaRPr lang="en-US" dirty="0"/>
          </a:p>
        </p:txBody>
      </p:sp>
      <p:sp>
        <p:nvSpPr>
          <p:cNvPr id="10" name="Text Placeholder 9">
            <a:extLst>
              <a:ext uri="{FF2B5EF4-FFF2-40B4-BE49-F238E27FC236}">
                <a16:creationId xmlns:a16="http://schemas.microsoft.com/office/drawing/2014/main" id="{77517D51-0806-4A3F-A053-3122A62FCC29}"/>
              </a:ext>
            </a:extLst>
          </p:cNvPr>
          <p:cNvSpPr>
            <a:spLocks noGrp="1"/>
          </p:cNvSpPr>
          <p:nvPr>
            <p:ph type="body" sz="quarter" idx="13"/>
          </p:nvPr>
        </p:nvSpPr>
        <p:spPr>
          <a:xfrm>
            <a:off x="389001" y="3278124"/>
            <a:ext cx="1584198" cy="1208151"/>
          </a:xfrm>
        </p:spPr>
        <p:txBody>
          <a:bodyPr>
            <a:normAutofit/>
          </a:bodyPr>
          <a:lstStyle>
            <a:lvl1pPr marL="0" indent="0" algn="ctr">
              <a:buNone/>
              <a:defRPr sz="1500"/>
            </a:lvl1pPr>
          </a:lstStyle>
          <a:p>
            <a:pPr lvl="0"/>
            <a:r>
              <a:rPr lang="en-US" dirty="0"/>
              <a:t>Click to edit Master text styles</a:t>
            </a:r>
          </a:p>
        </p:txBody>
      </p:sp>
      <p:sp>
        <p:nvSpPr>
          <p:cNvPr id="13" name="Oval 12">
            <a:extLst>
              <a:ext uri="{FF2B5EF4-FFF2-40B4-BE49-F238E27FC236}">
                <a16:creationId xmlns:a16="http://schemas.microsoft.com/office/drawing/2014/main" id="{10801F85-0050-4CCA-8FC9-53D115E41C1E}"/>
              </a:ext>
              <a:ext uri="{C183D7F6-B498-43B3-948B-1728B52AA6E4}">
                <adec:decorative xmlns:adec="http://schemas.microsoft.com/office/drawing/2017/decorative" val="1"/>
              </a:ext>
            </a:extLst>
          </p:cNvPr>
          <p:cNvSpPr/>
          <p:nvPr userDrawn="1"/>
        </p:nvSpPr>
        <p:spPr>
          <a:xfrm>
            <a:off x="2756258" y="1725549"/>
            <a:ext cx="1371600" cy="1371600"/>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350" dirty="0"/>
          </a:p>
        </p:txBody>
      </p:sp>
      <p:sp>
        <p:nvSpPr>
          <p:cNvPr id="15" name="Picture Placeholder 14">
            <a:extLst>
              <a:ext uri="{FF2B5EF4-FFF2-40B4-BE49-F238E27FC236}">
                <a16:creationId xmlns:a16="http://schemas.microsoft.com/office/drawing/2014/main" id="{97F84B91-C741-4839-AF33-5CC3CEFD8626}"/>
              </a:ext>
            </a:extLst>
          </p:cNvPr>
          <p:cNvSpPr>
            <a:spLocks noGrp="1"/>
          </p:cNvSpPr>
          <p:nvPr>
            <p:ph type="pic" sz="quarter" idx="14"/>
          </p:nvPr>
        </p:nvSpPr>
        <p:spPr>
          <a:xfrm>
            <a:off x="2912849" y="1906191"/>
            <a:ext cx="1076325" cy="1013222"/>
          </a:xfrm>
        </p:spPr>
        <p:txBody>
          <a:bodyPr anchor="ctr"/>
          <a:lstStyle>
            <a:lvl1pPr algn="ctr">
              <a:defRPr>
                <a:solidFill>
                  <a:schemeClr val="bg1"/>
                </a:solidFill>
              </a:defRPr>
            </a:lvl1pPr>
          </a:lstStyle>
          <a:p>
            <a:endParaRPr lang="en-US" dirty="0"/>
          </a:p>
        </p:txBody>
      </p:sp>
      <p:sp>
        <p:nvSpPr>
          <p:cNvPr id="17" name="Text Placeholder 16">
            <a:extLst>
              <a:ext uri="{FF2B5EF4-FFF2-40B4-BE49-F238E27FC236}">
                <a16:creationId xmlns:a16="http://schemas.microsoft.com/office/drawing/2014/main" id="{4D3882A9-9362-4E68-923F-6733164F354C}"/>
              </a:ext>
            </a:extLst>
          </p:cNvPr>
          <p:cNvSpPr>
            <a:spLocks noGrp="1"/>
          </p:cNvSpPr>
          <p:nvPr>
            <p:ph type="body" sz="quarter" idx="15"/>
          </p:nvPr>
        </p:nvSpPr>
        <p:spPr>
          <a:xfrm>
            <a:off x="2651483" y="3277791"/>
            <a:ext cx="1581150" cy="1208484"/>
          </a:xfrm>
        </p:spPr>
        <p:txBody>
          <a:bodyPr>
            <a:normAutofit/>
          </a:bodyPr>
          <a:lstStyle>
            <a:lvl1pPr marL="0" indent="0" algn="ctr">
              <a:buNone/>
              <a:defRPr sz="1500"/>
            </a:lvl1pPr>
          </a:lstStyle>
          <a:p>
            <a:pPr lvl="0"/>
            <a:r>
              <a:rPr lang="en-US" dirty="0"/>
              <a:t>Click to edit Master text styles</a:t>
            </a:r>
          </a:p>
        </p:txBody>
      </p:sp>
      <p:sp>
        <p:nvSpPr>
          <p:cNvPr id="4" name="Oval 3">
            <a:extLst>
              <a:ext uri="{FF2B5EF4-FFF2-40B4-BE49-F238E27FC236}">
                <a16:creationId xmlns:a16="http://schemas.microsoft.com/office/drawing/2014/main" id="{827EA353-AC81-4215-B811-97E59154481D}"/>
              </a:ext>
              <a:ext uri="{C183D7F6-B498-43B3-948B-1728B52AA6E4}">
                <adec:decorative xmlns:adec="http://schemas.microsoft.com/office/drawing/2017/decorative" val="1"/>
              </a:ext>
            </a:extLst>
          </p:cNvPr>
          <p:cNvSpPr/>
          <p:nvPr userDrawn="1"/>
        </p:nvSpPr>
        <p:spPr>
          <a:xfrm>
            <a:off x="5078627" y="1725549"/>
            <a:ext cx="1371600" cy="137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Picture Placeholder 8">
            <a:extLst>
              <a:ext uri="{FF2B5EF4-FFF2-40B4-BE49-F238E27FC236}">
                <a16:creationId xmlns:a16="http://schemas.microsoft.com/office/drawing/2014/main" id="{79282694-B082-4B58-ACAC-5A4052DE6BB6}"/>
              </a:ext>
            </a:extLst>
          </p:cNvPr>
          <p:cNvSpPr>
            <a:spLocks noGrp="1"/>
          </p:cNvSpPr>
          <p:nvPr>
            <p:ph type="pic" sz="quarter" idx="16"/>
          </p:nvPr>
        </p:nvSpPr>
        <p:spPr>
          <a:xfrm>
            <a:off x="5226844" y="1906191"/>
            <a:ext cx="1056085" cy="1013222"/>
          </a:xfrm>
        </p:spPr>
        <p:txBody>
          <a:bodyPr anchor="ctr"/>
          <a:lstStyle>
            <a:lvl1pPr algn="ctr">
              <a:defRPr>
                <a:solidFill>
                  <a:schemeClr val="bg1"/>
                </a:solidFill>
              </a:defRPr>
            </a:lvl1pPr>
          </a:lstStyle>
          <a:p>
            <a:endParaRPr lang="en-US" dirty="0"/>
          </a:p>
        </p:txBody>
      </p:sp>
      <p:sp>
        <p:nvSpPr>
          <p:cNvPr id="14" name="Text Placeholder 13">
            <a:extLst>
              <a:ext uri="{FF2B5EF4-FFF2-40B4-BE49-F238E27FC236}">
                <a16:creationId xmlns:a16="http://schemas.microsoft.com/office/drawing/2014/main" id="{C74B4A67-D261-41CD-B94C-E3810F1E2DDF}"/>
              </a:ext>
            </a:extLst>
          </p:cNvPr>
          <p:cNvSpPr>
            <a:spLocks noGrp="1"/>
          </p:cNvSpPr>
          <p:nvPr>
            <p:ph type="body" sz="quarter" idx="17"/>
          </p:nvPr>
        </p:nvSpPr>
        <p:spPr>
          <a:xfrm>
            <a:off x="4972328" y="3277791"/>
            <a:ext cx="1584198" cy="1208484"/>
          </a:xfrm>
        </p:spPr>
        <p:txBody>
          <a:bodyPr>
            <a:normAutofit/>
          </a:bodyPr>
          <a:lstStyle>
            <a:lvl1pPr marL="0" indent="0" algn="ctr">
              <a:buNone/>
              <a:defRPr sz="1500"/>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 Master text styles</a:t>
            </a:r>
          </a:p>
        </p:txBody>
      </p:sp>
      <p:sp>
        <p:nvSpPr>
          <p:cNvPr id="16" name="Oval 15">
            <a:extLst>
              <a:ext uri="{FF2B5EF4-FFF2-40B4-BE49-F238E27FC236}">
                <a16:creationId xmlns:a16="http://schemas.microsoft.com/office/drawing/2014/main" id="{14D3FD10-08A7-4B86-BA6A-9EE47FCFFEE7}"/>
              </a:ext>
              <a:ext uri="{C183D7F6-B498-43B3-948B-1728B52AA6E4}">
                <adec:decorative xmlns:adec="http://schemas.microsoft.com/office/drawing/2017/decorative" val="1"/>
              </a:ext>
            </a:extLst>
          </p:cNvPr>
          <p:cNvSpPr/>
          <p:nvPr userDrawn="1"/>
        </p:nvSpPr>
        <p:spPr>
          <a:xfrm>
            <a:off x="7219439" y="1725549"/>
            <a:ext cx="1371600" cy="1371600"/>
          </a:xfrm>
          <a:prstGeom prst="ellipse">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350" dirty="0"/>
          </a:p>
        </p:txBody>
      </p:sp>
      <p:sp>
        <p:nvSpPr>
          <p:cNvPr id="19" name="Picture Placeholder 18">
            <a:extLst>
              <a:ext uri="{FF2B5EF4-FFF2-40B4-BE49-F238E27FC236}">
                <a16:creationId xmlns:a16="http://schemas.microsoft.com/office/drawing/2014/main" id="{911AE688-03C0-494D-B1E9-8F5D49B250F8}"/>
              </a:ext>
            </a:extLst>
          </p:cNvPr>
          <p:cNvSpPr>
            <a:spLocks noGrp="1"/>
          </p:cNvSpPr>
          <p:nvPr>
            <p:ph type="pic" sz="quarter" idx="18"/>
          </p:nvPr>
        </p:nvSpPr>
        <p:spPr>
          <a:xfrm>
            <a:off x="7321153" y="1906191"/>
            <a:ext cx="1146572" cy="1013222"/>
          </a:xfrm>
        </p:spPr>
        <p:txBody>
          <a:bodyPr anchor="ctr"/>
          <a:lstStyle>
            <a:lvl1pPr algn="ctr">
              <a:defRPr>
                <a:solidFill>
                  <a:schemeClr val="bg1"/>
                </a:solidFill>
              </a:defRPr>
            </a:lvl1pPr>
          </a:lstStyle>
          <a:p>
            <a:endParaRPr lang="en-US" dirty="0"/>
          </a:p>
        </p:txBody>
      </p:sp>
      <p:sp>
        <p:nvSpPr>
          <p:cNvPr id="21" name="Text Placeholder 20">
            <a:extLst>
              <a:ext uri="{FF2B5EF4-FFF2-40B4-BE49-F238E27FC236}">
                <a16:creationId xmlns:a16="http://schemas.microsoft.com/office/drawing/2014/main" id="{8D487C37-591D-4AC0-A258-E92F057D647E}"/>
              </a:ext>
            </a:extLst>
          </p:cNvPr>
          <p:cNvSpPr>
            <a:spLocks noGrp="1"/>
          </p:cNvSpPr>
          <p:nvPr>
            <p:ph type="body" sz="quarter" idx="19"/>
          </p:nvPr>
        </p:nvSpPr>
        <p:spPr>
          <a:xfrm>
            <a:off x="7113140" y="3277791"/>
            <a:ext cx="1584198" cy="1208484"/>
          </a:xfrm>
        </p:spPr>
        <p:txBody>
          <a:bodyPr>
            <a:normAutofit/>
          </a:bodyPr>
          <a:lstStyle>
            <a:lvl1pPr marL="0" indent="0" algn="ctr">
              <a:buNone/>
              <a:defRPr sz="1500"/>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 Master text styles</a:t>
            </a:r>
          </a:p>
        </p:txBody>
      </p:sp>
      <p:sp>
        <p:nvSpPr>
          <p:cNvPr id="3" name="Slide Number Placeholder 2">
            <a:extLst>
              <a:ext uri="{FF2B5EF4-FFF2-40B4-BE49-F238E27FC236}">
                <a16:creationId xmlns:a16="http://schemas.microsoft.com/office/drawing/2014/main" id="{EB8F09F0-D2A5-4DBA-BBDB-77B191EC8234}"/>
              </a:ext>
            </a:extLst>
          </p:cNvPr>
          <p:cNvSpPr>
            <a:spLocks noGrp="1"/>
          </p:cNvSpPr>
          <p:nvPr>
            <p:ph type="sldNum" sz="quarter" idx="10"/>
          </p:nvPr>
        </p:nvSpPr>
        <p:spPr/>
        <p:txBody>
          <a:bodyPr/>
          <a:lstStyle/>
          <a:p>
            <a:fld id="{1E5AF513-F809-4CC4-A1A4-59522C351C3B}" type="slidenum">
              <a:rPr lang="en-US" smtClean="0"/>
              <a:pPr/>
              <a:t>‹#›</a:t>
            </a:fld>
            <a:endParaRPr lang="en-US" dirty="0"/>
          </a:p>
        </p:txBody>
      </p:sp>
    </p:spTree>
    <p:extLst>
      <p:ext uri="{BB962C8B-B14F-4D97-AF65-F5344CB8AC3E}">
        <p14:creationId xmlns:p14="http://schemas.microsoft.com/office/powerpoint/2010/main" val="223160862"/>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C718AD-F92F-4937-8164-E6EAEBE49C93}" type="datetimeFigureOut">
              <a:rPr lang="en-US" smtClean="0"/>
              <a:t>6/22/2021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1659820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C718AD-F92F-4937-8164-E6EAEBE49C93}" type="datetimeFigureOut">
              <a:rPr lang="en-US" smtClean="0"/>
              <a:t>6/22/2021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2324362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4C718AD-F92F-4937-8164-E6EAEBE49C93}" type="datetimeFigureOut">
              <a:rPr lang="en-US" smtClean="0"/>
              <a:t>6/22/2021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426025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4C718AD-F92F-4937-8164-E6EAEBE49C93}" type="datetimeFigureOut">
              <a:rPr lang="en-US" smtClean="0"/>
              <a:t>6/22/2021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11504850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4C718AD-F92F-4937-8164-E6EAEBE49C93}" type="datetimeFigureOut">
              <a:rPr lang="en-US" smtClean="0"/>
              <a:t>6/22/2021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40478994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C718AD-F92F-4937-8164-E6EAEBE49C93}" type="datetimeFigureOut">
              <a:rPr lang="en-US" smtClean="0"/>
              <a:t>6/22/2021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10671657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4C718AD-F92F-4937-8164-E6EAEBE49C93}" type="datetimeFigureOut">
              <a:rPr lang="en-US" smtClean="0"/>
              <a:t>6/22/2021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36665827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4C718AD-F92F-4937-8164-E6EAEBE49C93}" type="datetimeFigureOut">
              <a:rPr lang="en-US" smtClean="0"/>
              <a:t>6/22/2021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27828176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E4C718AD-F92F-4937-8164-E6EAEBE49C93}" type="datetimeFigureOut">
              <a:rPr lang="en-US" smtClean="0"/>
              <a:t>6/22/2021</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C46176A1-C3B5-4D73-9900-3329469C287D}" type="slidenum">
              <a:rPr lang="en-US" smtClean="0"/>
              <a:t>‹#›</a:t>
            </a:fld>
            <a:endParaRPr lang="en-US"/>
          </a:p>
        </p:txBody>
      </p:sp>
    </p:spTree>
    <p:extLst>
      <p:ext uri="{BB962C8B-B14F-4D97-AF65-F5344CB8AC3E}">
        <p14:creationId xmlns:p14="http://schemas.microsoft.com/office/powerpoint/2010/main" val="22847754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surveymonkey.com/r/7MLLPNR"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14.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hyperlink" Target="http://www.cpacanada.ca/finlitrequestsession" TargetMode="External"/><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slides/_rels/slide15.xml.rels><?xml version="1.0" encoding="UTF-8" standalone="yes"?>
<Relationships xmlns="http://schemas.openxmlformats.org/package/2006/relationships"><Relationship Id="rId8" Type="http://schemas.openxmlformats.org/officeDocument/2006/relationships/hyperlink" Target="mailto:financialliteracy@cpacanada.ca" TargetMode="External"/><Relationship Id="rId3" Type="http://schemas.openxmlformats.org/officeDocument/2006/relationships/image" Target="../media/image17.png"/><Relationship Id="rId7" Type="http://schemas.openxmlformats.org/officeDocument/2006/relationships/image" Target="../media/image20.sv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hyperlink" Target="https://cpacanada.ca/financialliteracy" TargetMode="External"/><Relationship Id="rId4" Type="http://schemas.openxmlformats.org/officeDocument/2006/relationships/image" Target="../media/image18.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video" Target="https://www.youtube.com/embed/TArBcZT4dS8?feature=oembed" TargetMode="Externa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llustration of a cellphone with a credit card slotted into it">
            <a:extLst>
              <a:ext uri="{FF2B5EF4-FFF2-40B4-BE49-F238E27FC236}">
                <a16:creationId xmlns:a16="http://schemas.microsoft.com/office/drawing/2014/main" id="{07389246-0733-4168-8796-A9B75C94DC7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6" name="Title 10">
            <a:extLst>
              <a:ext uri="{FF2B5EF4-FFF2-40B4-BE49-F238E27FC236}">
                <a16:creationId xmlns:a16="http://schemas.microsoft.com/office/drawing/2014/main" id="{9D5C2FFE-719C-4F1C-84C0-69B1A5682990}"/>
              </a:ext>
            </a:extLst>
          </p:cNvPr>
          <p:cNvSpPr txBox="1">
            <a:spLocks noGrp="1"/>
          </p:cNvSpPr>
          <p:nvPr>
            <p:ph type="ctrTitle"/>
          </p:nvPr>
        </p:nvSpPr>
        <p:spPr>
          <a:xfrm>
            <a:off x="628650" y="1792605"/>
            <a:ext cx="4477922" cy="2100575"/>
          </a:xfrm>
          <a:prstGeom prst="rect">
            <a:avLst/>
          </a:prstGeom>
          <a:noFill/>
          <a:ln>
            <a:noFill/>
            <a:prstDash/>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defTabSz="514350">
              <a:lnSpc>
                <a:spcPct val="100000"/>
              </a:lnSpc>
              <a:spcBef>
                <a:spcPts val="0"/>
              </a:spcBef>
              <a:defRPr/>
            </a:pPr>
            <a:r>
              <a:rPr lang="en-US" sz="4400" dirty="0">
                <a:latin typeface="Arial" panose="020B0604020202020204" pitchFamily="34" charset="0"/>
                <a:ea typeface="+mn-ea"/>
                <a:cs typeface="Arial" panose="020B0604020202020204" pitchFamily="34" charset="0"/>
              </a:rPr>
              <a:t>Credit Cards &amp; Bad Debt vs. </a:t>
            </a:r>
            <a:r>
              <a:rPr lang="en-US" sz="4400">
                <a:latin typeface="Arial" panose="020B0604020202020204" pitchFamily="34" charset="0"/>
                <a:ea typeface="+mn-ea"/>
                <a:cs typeface="Arial" panose="020B0604020202020204" pitchFamily="34" charset="0"/>
              </a:rPr>
              <a:t>Good </a:t>
            </a:r>
            <a:r>
              <a:rPr lang="en-US" sz="4400" dirty="0">
                <a:latin typeface="Arial" panose="020B0604020202020204" pitchFamily="34" charset="0"/>
                <a:ea typeface="+mn-ea"/>
                <a:cs typeface="Arial" panose="020B0604020202020204" pitchFamily="34" charset="0"/>
              </a:rPr>
              <a:t>Debt</a:t>
            </a:r>
            <a:endParaRPr lang="en-US" sz="1200" dirty="0">
              <a:latin typeface="Arial" panose="020B0604020202020204" pitchFamily="34" charset="0"/>
              <a:ea typeface="+mn-ea"/>
              <a:cs typeface="Arial" panose="020B0604020202020204" pitchFamily="34" charset="0"/>
            </a:endParaRPr>
          </a:p>
        </p:txBody>
      </p:sp>
      <p:pic>
        <p:nvPicPr>
          <p:cNvPr id="5" name="Picture 4" descr="Chartered Professional Accountants ">
            <a:extLst>
              <a:ext uri="{FF2B5EF4-FFF2-40B4-BE49-F238E27FC236}">
                <a16:creationId xmlns:a16="http://schemas.microsoft.com/office/drawing/2014/main" id="{E634A350-A105-4F8F-966F-FDEAC497F7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294" y="132964"/>
            <a:ext cx="2242199" cy="1005501"/>
          </a:xfrm>
          <a:prstGeom prst="rect">
            <a:avLst/>
          </a:prstGeom>
        </p:spPr>
      </p:pic>
      <p:sp>
        <p:nvSpPr>
          <p:cNvPr id="9" name="TextBox 8">
            <a:extLst>
              <a:ext uri="{FF2B5EF4-FFF2-40B4-BE49-F238E27FC236}">
                <a16:creationId xmlns:a16="http://schemas.microsoft.com/office/drawing/2014/main" id="{EABFE02E-5565-4564-9A7A-238ACE81A8C8}"/>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Tree>
    <p:extLst>
      <p:ext uri="{BB962C8B-B14F-4D97-AF65-F5344CB8AC3E}">
        <p14:creationId xmlns:p14="http://schemas.microsoft.com/office/powerpoint/2010/main" val="2474452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title"/>
          </p:nvPr>
        </p:nvSpPr>
        <p:spPr>
          <a:xfrm>
            <a:off x="628650" y="273844"/>
            <a:ext cx="7886700" cy="508354"/>
          </a:xfrm>
        </p:spPr>
        <p:txBody>
          <a:bodyPr anchor="t">
            <a:noAutofit/>
          </a:bodyPr>
          <a:lstStyle/>
          <a:p>
            <a:pPr algn="ctr"/>
            <a:r>
              <a:rPr lang="en-US" sz="3000" b="1" dirty="0">
                <a:latin typeface="Arial" panose="020B0604020202020204" pitchFamily="34" charset="0"/>
                <a:cs typeface="Arial" panose="020B0604020202020204" pitchFamily="34" charset="0"/>
              </a:rPr>
              <a:t>Keep your identity safe</a:t>
            </a:r>
            <a:endParaRPr lang="en-US" sz="3000" dirty="0">
              <a:latin typeface="Arial" panose="020B0604020202020204" pitchFamily="34" charset="0"/>
              <a:cs typeface="Arial" panose="020B0604020202020204" pitchFamily="34" charset="0"/>
            </a:endParaRPr>
          </a:p>
        </p:txBody>
      </p:sp>
      <p:pic>
        <p:nvPicPr>
          <p:cNvPr id="5" name="Picture 4" descr="Checkmark icon in a green circle">
            <a:extLst>
              <a:ext uri="{FF2B5EF4-FFF2-40B4-BE49-F238E27FC236}">
                <a16:creationId xmlns:a16="http://schemas.microsoft.com/office/drawing/2014/main" id="{E8ED97D6-55F0-4F31-AA57-B6DF4B4E25E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166000" y="1288285"/>
            <a:ext cx="759941" cy="1085850"/>
          </a:xfrm>
          <a:prstGeom prst="rect">
            <a:avLst/>
          </a:prstGeom>
        </p:spPr>
      </p:pic>
      <p:pic>
        <p:nvPicPr>
          <p:cNvPr id="13" name="Picture 12" descr="Checkmark icon in a green circle">
            <a:extLst>
              <a:ext uri="{FF2B5EF4-FFF2-40B4-BE49-F238E27FC236}">
                <a16:creationId xmlns:a16="http://schemas.microsoft.com/office/drawing/2014/main" id="{1C86404D-C9E9-42EC-A901-A2169D5E292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166000" y="2351414"/>
            <a:ext cx="759941" cy="1085850"/>
          </a:xfrm>
          <a:prstGeom prst="rect">
            <a:avLst/>
          </a:prstGeom>
        </p:spPr>
      </p:pic>
      <p:sp>
        <p:nvSpPr>
          <p:cNvPr id="3" name="Content Placeholder 2">
            <a:extLst>
              <a:ext uri="{FF2B5EF4-FFF2-40B4-BE49-F238E27FC236}">
                <a16:creationId xmlns:a16="http://schemas.microsoft.com/office/drawing/2014/main" id="{1071247E-8457-4E62-BD09-B534A8EAE1C4}"/>
              </a:ext>
            </a:extLst>
          </p:cNvPr>
          <p:cNvSpPr>
            <a:spLocks noGrp="1"/>
          </p:cNvSpPr>
          <p:nvPr>
            <p:ph idx="1"/>
          </p:nvPr>
        </p:nvSpPr>
        <p:spPr>
          <a:xfrm>
            <a:off x="1925941" y="1399142"/>
            <a:ext cx="6247886" cy="2038122"/>
          </a:xfrm>
        </p:spPr>
        <p:txBody>
          <a:bodyPr>
            <a:normAutofit/>
          </a:bodyPr>
          <a:lstStyle/>
          <a:p>
            <a:pPr marL="0" indent="0" algn="l">
              <a:spcAft>
                <a:spcPts val="1800"/>
              </a:spcAft>
              <a:buNone/>
            </a:pPr>
            <a:r>
              <a:rPr lang="en-US" sz="2800" dirty="0">
                <a:latin typeface="Arial" panose="020B0604020202020204" pitchFamily="34" charset="0"/>
                <a:cs typeface="Arial" panose="020B0604020202020204" pitchFamily="34" charset="0"/>
              </a:rPr>
              <a:t>Never tell anyone your pin passcode – not even your closest friends</a:t>
            </a:r>
          </a:p>
          <a:p>
            <a:pPr marL="0" indent="0">
              <a:spcAft>
                <a:spcPts val="1800"/>
              </a:spcAft>
              <a:buNone/>
            </a:pPr>
            <a:r>
              <a:rPr lang="en-US" sz="2800" dirty="0">
                <a:latin typeface="Arial" panose="020B0604020202020204" pitchFamily="34" charset="0"/>
                <a:cs typeface="Arial" panose="020B0604020202020204" pitchFamily="34" charset="0"/>
              </a:rPr>
              <a:t>Always keep your bank cards in a safe place</a:t>
            </a:r>
          </a:p>
        </p:txBody>
      </p:sp>
      <p:sp>
        <p:nvSpPr>
          <p:cNvPr id="14" name="TextBox 13">
            <a:extLst>
              <a:ext uri="{FF2B5EF4-FFF2-40B4-BE49-F238E27FC236}">
                <a16:creationId xmlns:a16="http://schemas.microsoft.com/office/drawing/2014/main" id="{F3DB5116-E9E0-4417-84EC-53656721CB96}"/>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15" name="Slide Number Placeholder 3">
            <a:extLst>
              <a:ext uri="{FF2B5EF4-FFF2-40B4-BE49-F238E27FC236}">
                <a16:creationId xmlns:a16="http://schemas.microsoft.com/office/drawing/2014/main" id="{24CD835B-66EC-4066-B7D4-FA2B64986956}"/>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10</a:t>
            </a:fld>
            <a:endParaRPr lang="en-US" dirty="0">
              <a:solidFill>
                <a:schemeClr val="tx1"/>
              </a:solidFill>
            </a:endParaRPr>
          </a:p>
        </p:txBody>
      </p:sp>
    </p:spTree>
    <p:extLst>
      <p:ext uri="{BB962C8B-B14F-4D97-AF65-F5344CB8AC3E}">
        <p14:creationId xmlns:p14="http://schemas.microsoft.com/office/powerpoint/2010/main" val="2002318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title"/>
          </p:nvPr>
        </p:nvSpPr>
        <p:spPr>
          <a:xfrm>
            <a:off x="628650" y="273844"/>
            <a:ext cx="7886700" cy="508354"/>
          </a:xfrm>
        </p:spPr>
        <p:txBody>
          <a:bodyPr anchor="t">
            <a:noAutofit/>
          </a:bodyPr>
          <a:lstStyle/>
          <a:p>
            <a:pPr algn="ctr"/>
            <a:r>
              <a:rPr lang="en-US" sz="3000" b="1" dirty="0">
                <a:latin typeface="Arial" panose="020B0604020202020204" pitchFamily="34" charset="0"/>
                <a:cs typeface="Arial" panose="020B0604020202020204" pitchFamily="34" charset="0"/>
              </a:rPr>
              <a:t>Keep your identity safe</a:t>
            </a:r>
            <a:endParaRPr lang="en-US" sz="3000" dirty="0">
              <a:latin typeface="Arial" panose="020B0604020202020204" pitchFamily="34" charset="0"/>
              <a:cs typeface="Arial" panose="020B0604020202020204" pitchFamily="34" charset="0"/>
            </a:endParaRPr>
          </a:p>
        </p:txBody>
      </p:sp>
      <p:pic>
        <p:nvPicPr>
          <p:cNvPr id="5" name="Picture 4" descr="Checkmark icon in a green circle">
            <a:extLst>
              <a:ext uri="{FF2B5EF4-FFF2-40B4-BE49-F238E27FC236}">
                <a16:creationId xmlns:a16="http://schemas.microsoft.com/office/drawing/2014/main" id="{E8ED97D6-55F0-4F31-AA57-B6DF4B4E25E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166000" y="1354757"/>
            <a:ext cx="759941" cy="1085850"/>
          </a:xfrm>
          <a:prstGeom prst="rect">
            <a:avLst/>
          </a:prstGeom>
        </p:spPr>
      </p:pic>
      <p:pic>
        <p:nvPicPr>
          <p:cNvPr id="13" name="Picture 12" descr="Checkmark icon in a green circle">
            <a:extLst>
              <a:ext uri="{FF2B5EF4-FFF2-40B4-BE49-F238E27FC236}">
                <a16:creationId xmlns:a16="http://schemas.microsoft.com/office/drawing/2014/main" id="{1C86404D-C9E9-42EC-A901-A2169D5E292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166000" y="2514176"/>
            <a:ext cx="759941" cy="1085850"/>
          </a:xfrm>
          <a:prstGeom prst="rect">
            <a:avLst/>
          </a:prstGeom>
        </p:spPr>
      </p:pic>
      <p:sp>
        <p:nvSpPr>
          <p:cNvPr id="3" name="Content Placeholder 2">
            <a:extLst>
              <a:ext uri="{FF2B5EF4-FFF2-40B4-BE49-F238E27FC236}">
                <a16:creationId xmlns:a16="http://schemas.microsoft.com/office/drawing/2014/main" id="{1071247E-8457-4E62-BD09-B534A8EAE1C4}"/>
              </a:ext>
            </a:extLst>
          </p:cNvPr>
          <p:cNvSpPr>
            <a:spLocks noGrp="1"/>
          </p:cNvSpPr>
          <p:nvPr>
            <p:ph idx="1"/>
          </p:nvPr>
        </p:nvSpPr>
        <p:spPr>
          <a:xfrm>
            <a:off x="1925941" y="1469905"/>
            <a:ext cx="6247886" cy="2203690"/>
          </a:xfrm>
        </p:spPr>
        <p:txBody>
          <a:bodyPr>
            <a:normAutofit/>
          </a:bodyPr>
          <a:lstStyle/>
          <a:p>
            <a:pPr marL="0" indent="0">
              <a:spcAft>
                <a:spcPts val="1800"/>
              </a:spcAft>
              <a:buNone/>
            </a:pPr>
            <a:r>
              <a:rPr lang="en-US" sz="2800" dirty="0">
                <a:latin typeface="Arial" panose="020B0604020202020204" pitchFamily="34" charset="0"/>
                <a:cs typeface="Arial" panose="020B0604020202020204" pitchFamily="34" charset="0"/>
              </a:rPr>
              <a:t>Never carry around your Social Insurance Number card</a:t>
            </a:r>
          </a:p>
          <a:p>
            <a:pPr marL="0" indent="0">
              <a:spcAft>
                <a:spcPts val="1800"/>
              </a:spcAft>
              <a:buNone/>
            </a:pPr>
            <a:r>
              <a:rPr lang="en-US" sz="2800" dirty="0">
                <a:latin typeface="Arial" panose="020B0604020202020204" pitchFamily="34" charset="0"/>
                <a:cs typeface="Arial" panose="020B0604020202020204" pitchFamily="34" charset="0"/>
              </a:rPr>
              <a:t>Store your cards in a special case (or aluminum foil) to protect yourself from identity theft</a:t>
            </a:r>
            <a:endParaRPr lang="en-US" sz="2400" dirty="0"/>
          </a:p>
        </p:txBody>
      </p:sp>
      <p:sp>
        <p:nvSpPr>
          <p:cNvPr id="14" name="TextBox 13">
            <a:extLst>
              <a:ext uri="{FF2B5EF4-FFF2-40B4-BE49-F238E27FC236}">
                <a16:creationId xmlns:a16="http://schemas.microsoft.com/office/drawing/2014/main" id="{F3DB5116-E9E0-4417-84EC-53656721CB96}"/>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15" name="Slide Number Placeholder 3">
            <a:extLst>
              <a:ext uri="{FF2B5EF4-FFF2-40B4-BE49-F238E27FC236}">
                <a16:creationId xmlns:a16="http://schemas.microsoft.com/office/drawing/2014/main" id="{24CD835B-66EC-4066-B7D4-FA2B64986956}"/>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11</a:t>
            </a:fld>
            <a:endParaRPr lang="en-US" dirty="0">
              <a:solidFill>
                <a:schemeClr val="tx1"/>
              </a:solidFill>
            </a:endParaRPr>
          </a:p>
        </p:txBody>
      </p:sp>
    </p:spTree>
    <p:extLst>
      <p:ext uri="{BB962C8B-B14F-4D97-AF65-F5344CB8AC3E}">
        <p14:creationId xmlns:p14="http://schemas.microsoft.com/office/powerpoint/2010/main" val="15368441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96F4AA1-1925-4F94-AD95-A525824BA4AF}"/>
              </a:ext>
              <a:ext uri="{C183D7F6-B498-43B3-948B-1728B52AA6E4}">
                <adec:decorative xmlns:adec="http://schemas.microsoft.com/office/drawing/2017/decorative" val="1"/>
              </a:ext>
            </a:extLst>
          </p:cNvPr>
          <p:cNvSpPr/>
          <p:nvPr/>
        </p:nvSpPr>
        <p:spPr>
          <a:xfrm>
            <a:off x="0" y="0"/>
            <a:ext cx="9144000" cy="51435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791308" y="1650620"/>
            <a:ext cx="7561385" cy="2381796"/>
          </a:xfrm>
        </p:spPr>
        <p:txBody>
          <a:bodyPr anchor="t">
            <a:normAutofit/>
          </a:bodyPr>
          <a:lstStyle/>
          <a:p>
            <a:r>
              <a:rPr lang="en-US" sz="4950" dirty="0">
                <a:ln w="0"/>
                <a:effectLst>
                  <a:outerShdw blurRad="38100" dist="19050" dir="2700000" algn="tl" rotWithShape="0">
                    <a:schemeClr val="dk1">
                      <a:alpha val="40000"/>
                    </a:schemeClr>
                  </a:outerShdw>
                </a:effectLst>
                <a:latin typeface="Arial Black" panose="020B0A04020102020204" pitchFamily="34" charset="0"/>
                <a:cs typeface="Arial" panose="020B0604020202020204" pitchFamily="34" charset="0"/>
              </a:rPr>
              <a:t>What did you learn from today’s workshop?</a:t>
            </a:r>
          </a:p>
        </p:txBody>
      </p:sp>
      <p:sp>
        <p:nvSpPr>
          <p:cNvPr id="4" name="TextBox 3">
            <a:extLst>
              <a:ext uri="{FF2B5EF4-FFF2-40B4-BE49-F238E27FC236}">
                <a16:creationId xmlns:a16="http://schemas.microsoft.com/office/drawing/2014/main" id="{C2D397BC-62E2-440D-BBB7-81D6E91D3D10}"/>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5" name="Slide Number Placeholder 3">
            <a:extLst>
              <a:ext uri="{FF2B5EF4-FFF2-40B4-BE49-F238E27FC236}">
                <a16:creationId xmlns:a16="http://schemas.microsoft.com/office/drawing/2014/main" id="{A255CAFF-CEDA-47D5-985B-CF7D6BB8D16B}"/>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12</a:t>
            </a:fld>
            <a:endParaRPr lang="en-US" dirty="0">
              <a:solidFill>
                <a:schemeClr val="tx1"/>
              </a:solidFill>
            </a:endParaRPr>
          </a:p>
        </p:txBody>
      </p:sp>
    </p:spTree>
    <p:extLst>
      <p:ext uri="{BB962C8B-B14F-4D97-AF65-F5344CB8AC3E}">
        <p14:creationId xmlns:p14="http://schemas.microsoft.com/office/powerpoint/2010/main" val="32987409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My Financial Literacy Exit Ticket">
            <a:extLst>
              <a:ext uri="{FF2B5EF4-FFF2-40B4-BE49-F238E27FC236}">
                <a16:creationId xmlns:a16="http://schemas.microsoft.com/office/drawing/2014/main" id="{2E804B68-28BA-4355-8F75-8DE14B3796C9}"/>
              </a:ext>
            </a:extLst>
          </p:cNvPr>
          <p:cNvSpPr>
            <a:spLocks noGrp="1"/>
          </p:cNvSpPr>
          <p:nvPr>
            <p:ph type="title"/>
          </p:nvPr>
        </p:nvSpPr>
        <p:spPr/>
        <p:txBody>
          <a:bodyPr>
            <a:normAutofit/>
          </a:bodyPr>
          <a:lstStyle/>
          <a:p>
            <a:pPr algn="ctr"/>
            <a:r>
              <a:rPr lang="en-US" sz="2800" b="1" dirty="0">
                <a:latin typeface="Arial" panose="020B0604020202020204" pitchFamily="34" charset="0"/>
                <a:cs typeface="Arial" panose="020B0604020202020204" pitchFamily="34" charset="0"/>
              </a:rPr>
              <a:t>My Financial Literacy Exit Ticket</a:t>
            </a:r>
          </a:p>
        </p:txBody>
      </p:sp>
      <p:sp>
        <p:nvSpPr>
          <p:cNvPr id="5" name="Content Placeholder 4">
            <a:extLst>
              <a:ext uri="{FF2B5EF4-FFF2-40B4-BE49-F238E27FC236}">
                <a16:creationId xmlns:a16="http://schemas.microsoft.com/office/drawing/2014/main" id="{44472FC8-4B9F-4CAD-913F-E58B233C360E}"/>
              </a:ext>
            </a:extLst>
          </p:cNvPr>
          <p:cNvSpPr>
            <a:spLocks noGrp="1"/>
          </p:cNvSpPr>
          <p:nvPr>
            <p:ph idx="1"/>
          </p:nvPr>
        </p:nvSpPr>
        <p:spPr>
          <a:xfrm>
            <a:off x="628650" y="1209199"/>
            <a:ext cx="7886700" cy="497681"/>
          </a:xfrm>
        </p:spPr>
        <p:txBody>
          <a:bodyPr>
            <a:normAutofit/>
          </a:bodyPr>
          <a:lstStyle/>
          <a:p>
            <a:pPr marL="0" indent="0" algn="ctr">
              <a:buNone/>
            </a:pPr>
            <a:r>
              <a:rPr lang="en-US" sz="1400" dirty="0">
                <a:hlinkClick r:id="rId3"/>
              </a:rPr>
              <a:t>https://www.surveymonkey.com/r/7MLLPNR</a:t>
            </a:r>
            <a:endParaRPr lang="en-US" sz="1400" dirty="0"/>
          </a:p>
          <a:p>
            <a:pPr marL="0" indent="0" algn="ctr">
              <a:buNone/>
            </a:pPr>
            <a:endParaRPr lang="en-US" sz="1400" dirty="0"/>
          </a:p>
        </p:txBody>
      </p:sp>
      <p:sp>
        <p:nvSpPr>
          <p:cNvPr id="6" name="TextBox 5">
            <a:extLst>
              <a:ext uri="{FF2B5EF4-FFF2-40B4-BE49-F238E27FC236}">
                <a16:creationId xmlns:a16="http://schemas.microsoft.com/office/drawing/2014/main" id="{3BB607CC-8903-4F0A-9973-3A55D1203162}"/>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pic>
        <p:nvPicPr>
          <p:cNvPr id="9" name="Picture 8" descr="M">
            <a:extLst>
              <a:ext uri="{FF2B5EF4-FFF2-40B4-BE49-F238E27FC236}">
                <a16:creationId xmlns:a16="http://schemas.microsoft.com/office/drawing/2014/main" id="{2F227FE1-2D38-4826-834C-8DF90FFCF0A8}"/>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rcRect t="29" b="29"/>
          <a:stretch/>
        </p:blipFill>
        <p:spPr>
          <a:xfrm>
            <a:off x="2689934" y="1686601"/>
            <a:ext cx="3764131" cy="3456899"/>
          </a:xfrm>
          <a:prstGeom prst="rect">
            <a:avLst/>
          </a:prstGeom>
          <a:ln>
            <a:noFill/>
          </a:ln>
          <a:effectLst>
            <a:outerShdw blurRad="190500" algn="tl" rotWithShape="0">
              <a:srgbClr val="000000">
                <a:alpha val="70000"/>
              </a:srgbClr>
            </a:outerShdw>
          </a:effectLst>
        </p:spPr>
      </p:pic>
      <p:sp>
        <p:nvSpPr>
          <p:cNvPr id="7" name="Slide Number Placeholder 3">
            <a:extLst>
              <a:ext uri="{FF2B5EF4-FFF2-40B4-BE49-F238E27FC236}">
                <a16:creationId xmlns:a16="http://schemas.microsoft.com/office/drawing/2014/main" id="{372C87EC-3155-4AB1-A717-A9A6FEFEE1BE}"/>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13</a:t>
            </a:fld>
            <a:endParaRPr lang="en-US" dirty="0">
              <a:solidFill>
                <a:schemeClr val="tx1"/>
              </a:solidFill>
            </a:endParaRPr>
          </a:p>
        </p:txBody>
      </p:sp>
    </p:spTree>
    <p:extLst>
      <p:ext uri="{BB962C8B-B14F-4D97-AF65-F5344CB8AC3E}">
        <p14:creationId xmlns:p14="http://schemas.microsoft.com/office/powerpoint/2010/main" val="32149087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87327B-7080-4DF2-A6BF-BBCB1D11471D}"/>
              </a:ext>
            </a:extLst>
          </p:cNvPr>
          <p:cNvSpPr>
            <a:spLocks noGrp="1"/>
          </p:cNvSpPr>
          <p:nvPr>
            <p:ph type="title"/>
          </p:nvPr>
        </p:nvSpPr>
        <p:spPr>
          <a:xfrm>
            <a:off x="628650" y="273844"/>
            <a:ext cx="7886700" cy="646331"/>
          </a:xfrm>
        </p:spPr>
        <p:txBody>
          <a:bodyPr>
            <a:normAutofit/>
          </a:bodyPr>
          <a:lstStyle/>
          <a:p>
            <a:pPr algn="ctr"/>
            <a:r>
              <a:rPr lang="en-US" sz="2800" b="1" dirty="0">
                <a:latin typeface="Arial" panose="020B0604020202020204" pitchFamily="34" charset="0"/>
                <a:cs typeface="Arial" panose="020B0604020202020204" pitchFamily="34" charset="0"/>
              </a:rPr>
              <a:t>Request a financial literacy session</a:t>
            </a:r>
          </a:p>
        </p:txBody>
      </p:sp>
      <p:sp>
        <p:nvSpPr>
          <p:cNvPr id="3" name="TextBox 2">
            <a:extLst>
              <a:ext uri="{FF2B5EF4-FFF2-40B4-BE49-F238E27FC236}">
                <a16:creationId xmlns:a16="http://schemas.microsoft.com/office/drawing/2014/main" id="{FC848D56-C46A-4F63-B614-FD01F7D31B16}"/>
              </a:ext>
            </a:extLst>
          </p:cNvPr>
          <p:cNvSpPr txBox="1"/>
          <p:nvPr/>
        </p:nvSpPr>
        <p:spPr>
          <a:xfrm>
            <a:off x="676275" y="901148"/>
            <a:ext cx="8339328"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The CPA Profession’s Financial Literacy Program equips Canadians with the knowledge, skills, and confidence to make responsible financial decisions. </a:t>
            </a:r>
          </a:p>
        </p:txBody>
      </p:sp>
      <p:pic>
        <p:nvPicPr>
          <p:cNvPr id="14" name="Picture Placeholder 13" descr="Dollar with solid fill">
            <a:extLst>
              <a:ext uri="{FF2B5EF4-FFF2-40B4-BE49-F238E27FC236}">
                <a16:creationId xmlns:a16="http://schemas.microsoft.com/office/drawing/2014/main" id="{73004DE1-C4FF-4967-BD53-4CD71E6031BC}"/>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176" r="176"/>
          <a:stretch/>
        </p:blipFill>
        <p:spPr>
          <a:xfrm>
            <a:off x="676275" y="1906525"/>
            <a:ext cx="1009650" cy="1013222"/>
          </a:xfrm>
        </p:spPr>
      </p:pic>
      <p:pic>
        <p:nvPicPr>
          <p:cNvPr id="15" name="Graphic 14" descr="No cost icon">
            <a:extLst>
              <a:ext uri="{FF2B5EF4-FFF2-40B4-BE49-F238E27FC236}">
                <a16:creationId xmlns:a16="http://schemas.microsoft.com/office/drawing/2014/main" id="{8DFE7253-546B-4FF3-B0DB-373D350C12A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6926" y="1778627"/>
            <a:ext cx="1268349" cy="1268349"/>
          </a:xfrm>
          <a:prstGeom prst="rect">
            <a:avLst/>
          </a:prstGeom>
        </p:spPr>
      </p:pic>
      <p:sp>
        <p:nvSpPr>
          <p:cNvPr id="5" name="Text Placeholder 4">
            <a:extLst>
              <a:ext uri="{FF2B5EF4-FFF2-40B4-BE49-F238E27FC236}">
                <a16:creationId xmlns:a16="http://schemas.microsoft.com/office/drawing/2014/main" id="{FF5DAAFD-E58C-401C-9B85-5A68CB4D169A}"/>
              </a:ext>
            </a:extLst>
          </p:cNvPr>
          <p:cNvSpPr>
            <a:spLocks noGrp="1"/>
          </p:cNvSpPr>
          <p:nvPr>
            <p:ph type="body" sz="quarter" idx="13"/>
          </p:nvPr>
        </p:nvSpPr>
        <p:spPr/>
        <p:txBody>
          <a:bodyPr/>
          <a:lstStyle/>
          <a:p>
            <a:r>
              <a:rPr lang="en-US" dirty="0">
                <a:latin typeface="Arial" panose="020B0604020202020204" pitchFamily="34" charset="0"/>
                <a:cs typeface="Arial" panose="020B0604020202020204" pitchFamily="34" charset="0"/>
              </a:rPr>
              <a:t>No cost</a:t>
            </a:r>
          </a:p>
        </p:txBody>
      </p:sp>
      <p:pic>
        <p:nvPicPr>
          <p:cNvPr id="16" name="Picture Placeholder 15" descr="Volunteer icon">
            <a:extLst>
              <a:ext uri="{FF2B5EF4-FFF2-40B4-BE49-F238E27FC236}">
                <a16:creationId xmlns:a16="http://schemas.microsoft.com/office/drawing/2014/main" id="{712AE321-EAF3-4B88-90F5-A76A36FF08E9}"/>
              </a:ext>
            </a:extLst>
          </p:cNvPr>
          <p:cNvPicPr>
            <a:picLocks noGrp="1" noChangeAspect="1"/>
          </p:cNvPicPr>
          <p:nvPr>
            <p:ph type="pic" sz="quarter" idx="14"/>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2931" b="2931"/>
          <a:stretch/>
        </p:blipFill>
        <p:spPr>
          <a:xfrm>
            <a:off x="2912849" y="1906191"/>
            <a:ext cx="1076325" cy="1013222"/>
          </a:xfrm>
        </p:spPr>
      </p:pic>
      <p:sp>
        <p:nvSpPr>
          <p:cNvPr id="7" name="Text Placeholder 6">
            <a:extLst>
              <a:ext uri="{FF2B5EF4-FFF2-40B4-BE49-F238E27FC236}">
                <a16:creationId xmlns:a16="http://schemas.microsoft.com/office/drawing/2014/main" id="{CE8D0C55-160C-4A91-8BD9-83FBE46C48FC}"/>
              </a:ext>
            </a:extLst>
          </p:cNvPr>
          <p:cNvSpPr>
            <a:spLocks noGrp="1"/>
          </p:cNvSpPr>
          <p:nvPr>
            <p:ph type="body" sz="quarter" idx="15"/>
          </p:nvPr>
        </p:nvSpPr>
        <p:spPr/>
        <p:txBody>
          <a:bodyPr/>
          <a:lstStyle/>
          <a:p>
            <a:r>
              <a:rPr lang="en-US" dirty="0">
                <a:latin typeface="Arial" panose="020B0604020202020204" pitchFamily="34" charset="0"/>
                <a:cs typeface="Arial" panose="020B0604020202020204" pitchFamily="34" charset="0"/>
              </a:rPr>
              <a:t>Delivered by our team of CPA Volunteers</a:t>
            </a:r>
          </a:p>
        </p:txBody>
      </p:sp>
      <p:pic>
        <p:nvPicPr>
          <p:cNvPr id="18" name="Picture Placeholder 17" descr="Chat icon">
            <a:extLst>
              <a:ext uri="{FF2B5EF4-FFF2-40B4-BE49-F238E27FC236}">
                <a16:creationId xmlns:a16="http://schemas.microsoft.com/office/drawing/2014/main" id="{EF1ABE54-F916-410A-B9F7-5F1908037457}"/>
              </a:ext>
            </a:extLst>
          </p:cNvPr>
          <p:cNvPicPr>
            <a:picLocks noGrp="1" noChangeAspect="1"/>
          </p:cNvPicPr>
          <p:nvPr>
            <p:ph type="pic" sz="quarter" idx="16"/>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t="2029" b="2029"/>
          <a:stretch/>
        </p:blipFill>
        <p:spPr>
          <a:xfrm>
            <a:off x="5226844" y="1906191"/>
            <a:ext cx="1056085" cy="1013222"/>
          </a:xfrm>
        </p:spPr>
      </p:pic>
      <p:sp>
        <p:nvSpPr>
          <p:cNvPr id="9" name="Text Placeholder 8">
            <a:extLst>
              <a:ext uri="{FF2B5EF4-FFF2-40B4-BE49-F238E27FC236}">
                <a16:creationId xmlns:a16="http://schemas.microsoft.com/office/drawing/2014/main" id="{3966D6CA-5472-47CE-A0F5-C411AD8C753A}"/>
              </a:ext>
            </a:extLst>
          </p:cNvPr>
          <p:cNvSpPr>
            <a:spLocks noGrp="1"/>
          </p:cNvSpPr>
          <p:nvPr>
            <p:ph type="body" sz="quarter" idx="17"/>
          </p:nvPr>
        </p:nvSpPr>
        <p:spPr/>
        <p:txBody>
          <a:bodyPr/>
          <a:lstStyle/>
          <a:p>
            <a:r>
              <a:rPr lang="en-US" dirty="0">
                <a:latin typeface="Arial" panose="020B0604020202020204" pitchFamily="34" charset="0"/>
                <a:cs typeface="Arial" panose="020B0604020202020204" pitchFamily="34" charset="0"/>
              </a:rPr>
              <a:t>Available in French and English</a:t>
            </a:r>
          </a:p>
        </p:txBody>
      </p:sp>
      <p:pic>
        <p:nvPicPr>
          <p:cNvPr id="20" name="Picture Placeholder 19" descr="Stopwatch icon">
            <a:extLst>
              <a:ext uri="{FF2B5EF4-FFF2-40B4-BE49-F238E27FC236}">
                <a16:creationId xmlns:a16="http://schemas.microsoft.com/office/drawing/2014/main" id="{3D9F6245-38B0-464D-A185-367D63FA45DC}"/>
              </a:ext>
            </a:extLst>
          </p:cNvPr>
          <p:cNvPicPr>
            <a:picLocks noGrp="1" noChangeAspect="1"/>
          </p:cNvPicPr>
          <p:nvPr>
            <p:ph type="pic" sz="quarter" idx="18"/>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5815" b="5815"/>
          <a:stretch/>
        </p:blipFill>
        <p:spPr>
          <a:xfrm>
            <a:off x="7321153" y="1906191"/>
            <a:ext cx="1146572" cy="1013222"/>
          </a:xfrm>
        </p:spPr>
      </p:pic>
      <p:sp>
        <p:nvSpPr>
          <p:cNvPr id="11" name="Text Placeholder 10">
            <a:extLst>
              <a:ext uri="{FF2B5EF4-FFF2-40B4-BE49-F238E27FC236}">
                <a16:creationId xmlns:a16="http://schemas.microsoft.com/office/drawing/2014/main" id="{7F173F51-E094-4F43-A150-09E4250D2923}"/>
              </a:ext>
            </a:extLst>
          </p:cNvPr>
          <p:cNvSpPr>
            <a:spLocks noGrp="1"/>
          </p:cNvSpPr>
          <p:nvPr>
            <p:ph type="body" sz="quarter" idx="19"/>
          </p:nvPr>
        </p:nvSpPr>
        <p:spPr/>
        <p:txBody>
          <a:bodyPr/>
          <a:lstStyle/>
          <a:p>
            <a:r>
              <a:rPr lang="en-US" dirty="0">
                <a:latin typeface="Arial" panose="020B0604020202020204" pitchFamily="34" charset="0"/>
                <a:cs typeface="Arial" panose="020B0604020202020204" pitchFamily="34" charset="0"/>
              </a:rPr>
              <a:t>60 minutes long</a:t>
            </a:r>
          </a:p>
        </p:txBody>
      </p:sp>
      <p:sp>
        <p:nvSpPr>
          <p:cNvPr id="4" name="TextBox 3">
            <a:extLst>
              <a:ext uri="{FF2B5EF4-FFF2-40B4-BE49-F238E27FC236}">
                <a16:creationId xmlns:a16="http://schemas.microsoft.com/office/drawing/2014/main" id="{5BD88B58-A0B4-4548-8237-2DC57AE4509C}"/>
              </a:ext>
            </a:extLst>
          </p:cNvPr>
          <p:cNvSpPr txBox="1"/>
          <p:nvPr/>
        </p:nvSpPr>
        <p:spPr>
          <a:xfrm>
            <a:off x="711457" y="4003119"/>
            <a:ext cx="8021063"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If you are interested in having a CPA volunteer offer a free one-hour session at your school or community organization, please visit </a:t>
            </a:r>
            <a:r>
              <a:rPr kumimoji="0" lang="en-US" sz="1800" b="0" i="0" u="none" strike="noStrike" kern="1200" cap="none" spc="0" normalizeH="0" baseline="0" noProof="0" dirty="0">
                <a:ln>
                  <a:noFill/>
                </a:ln>
                <a:solidFill>
                  <a:srgbClr val="545356"/>
                </a:solidFill>
                <a:effectLst/>
                <a:uLnTx/>
                <a:uFillTx/>
                <a:latin typeface="Arial" panose="020B0604020202020204"/>
                <a:ea typeface="+mn-ea"/>
                <a:cs typeface="+mn-cs"/>
                <a:hlinkClick r:id="rId13"/>
              </a:rPr>
              <a:t>cpacanada.ca/finlitrequestsession</a:t>
            </a:r>
            <a:r>
              <a:rPr kumimoji="0" lang="en-US" sz="1800" b="0" i="0" u="none" strike="noStrike" kern="1200" cap="none" spc="0" normalizeH="0" baseline="0" noProof="0" dirty="0">
                <a:ln>
                  <a:noFill/>
                </a:ln>
                <a:solidFill>
                  <a:srgbClr val="545356"/>
                </a:solidFill>
                <a:effectLst/>
                <a:uLnTx/>
                <a:uFillTx/>
                <a:latin typeface="Arial" panose="020B0604020202020204"/>
                <a:ea typeface="+mn-ea"/>
                <a:cs typeface="+mn-cs"/>
              </a:rPr>
              <a:t> </a:t>
            </a: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to book your session.</a:t>
            </a:r>
          </a:p>
        </p:txBody>
      </p:sp>
      <p:sp>
        <p:nvSpPr>
          <p:cNvPr id="12" name="Slide Number Placeholder 11">
            <a:extLst>
              <a:ext uri="{FF2B5EF4-FFF2-40B4-BE49-F238E27FC236}">
                <a16:creationId xmlns:a16="http://schemas.microsoft.com/office/drawing/2014/main" id="{0AA201EC-4D6F-4149-848F-3A5E30564108}"/>
              </a:ext>
            </a:extLst>
          </p:cNvPr>
          <p:cNvSpPr>
            <a:spLocks noGrp="1"/>
          </p:cNvSpPr>
          <p:nvPr>
            <p:ph type="sldNum" sz="quarter" idx="10"/>
          </p:nvPr>
        </p:nvSpPr>
        <p:spPr/>
        <p:txBody>
          <a:bodyPr/>
          <a:lstStyle/>
          <a:p>
            <a:pPr marL="0" marR="0" lvl="0" indent="0" defTabSz="685800" rtl="0" eaLnBrk="1" fontAlgn="auto" latinLnBrk="0" hangingPunct="1">
              <a:lnSpc>
                <a:spcPct val="100000"/>
              </a:lnSpc>
              <a:spcBef>
                <a:spcPts val="0"/>
              </a:spcBef>
              <a:spcAft>
                <a:spcPts val="0"/>
              </a:spcAft>
              <a:buClrTx/>
              <a:buSzTx/>
              <a:buFontTx/>
              <a:buNone/>
              <a:tabLst/>
              <a:defRPr/>
            </a:pPr>
            <a:fld id="{1E5AF513-F809-4CC4-A1A4-59522C351C3B}" type="slidenum">
              <a:rPr kumimoji="0" lang="en-US" sz="900" b="0" i="0" u="none" strike="noStrike" kern="1200" cap="none" spc="0" normalizeH="0" baseline="0" noProof="0">
                <a:ln>
                  <a:noFill/>
                </a:ln>
                <a:solidFill>
                  <a:srgbClr val="545356"/>
                </a:solidFill>
                <a:effectLst/>
                <a:uLnTx/>
                <a:uFillTx/>
                <a:latin typeface="Arial" panose="020B0604020202020204"/>
                <a:ea typeface="+mn-ea"/>
                <a:cs typeface="+mn-cs"/>
              </a:rPr>
              <a:pPr marL="0" marR="0" lvl="0" indent="0" defTabSz="685800" rtl="0" eaLnBrk="1" fontAlgn="auto" latinLnBrk="0" hangingPunct="1">
                <a:lnSpc>
                  <a:spcPct val="100000"/>
                </a:lnSpc>
                <a:spcBef>
                  <a:spcPts val="0"/>
                </a:spcBef>
                <a:spcAft>
                  <a:spcPts val="0"/>
                </a:spcAft>
                <a:buClrTx/>
                <a:buSzTx/>
                <a:buFontTx/>
                <a:buNone/>
                <a:tabLst/>
                <a:defRPr/>
              </a:pPr>
              <a:t>14</a:t>
            </a:fld>
            <a:endParaRPr kumimoji="0" lang="en-US" sz="900" b="0" i="0" u="none" strike="noStrike" kern="1200" cap="none" spc="0" normalizeH="0" baseline="0" noProof="0" dirty="0">
              <a:ln>
                <a:noFill/>
              </a:ln>
              <a:solidFill>
                <a:srgbClr val="545356"/>
              </a:solidFill>
              <a:effectLst/>
              <a:uLnTx/>
              <a:uFillTx/>
              <a:latin typeface="Arial" panose="020B0604020202020204"/>
              <a:ea typeface="+mn-ea"/>
              <a:cs typeface="+mn-cs"/>
            </a:endParaRPr>
          </a:p>
        </p:txBody>
      </p:sp>
    </p:spTree>
    <p:extLst>
      <p:ext uri="{BB962C8B-B14F-4D97-AF65-F5344CB8AC3E}">
        <p14:creationId xmlns:p14="http://schemas.microsoft.com/office/powerpoint/2010/main" val="6511587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C650112-36F2-4475-9419-D1D6456C6639}"/>
              </a:ext>
            </a:extLst>
          </p:cNvPr>
          <p:cNvSpPr txBox="1">
            <a:spLocks/>
          </p:cNvSpPr>
          <p:nvPr/>
        </p:nvSpPr>
        <p:spPr>
          <a:xfrm>
            <a:off x="0" y="588884"/>
            <a:ext cx="9144000"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3300">
                <a:solidFill>
                  <a:schemeClr val="tx1">
                    <a:lumMod val="85000"/>
                    <a:lumOff val="15000"/>
                  </a:schemeClr>
                </a:solidFill>
                <a:latin typeface="Arial"/>
              </a:rPr>
              <a:t>Thank you!</a:t>
            </a:r>
            <a:endParaRPr lang="en-US" sz="3300" dirty="0">
              <a:solidFill>
                <a:schemeClr val="tx1">
                  <a:lumMod val="85000"/>
                  <a:lumOff val="15000"/>
                </a:schemeClr>
              </a:solidFill>
              <a:latin typeface="Arial"/>
            </a:endParaRPr>
          </a:p>
        </p:txBody>
      </p:sp>
      <p:pic>
        <p:nvPicPr>
          <p:cNvPr id="6" name="Graphic 5" descr="Internet icon">
            <a:extLst>
              <a:ext uri="{FF2B5EF4-FFF2-40B4-BE49-F238E27FC236}">
                <a16:creationId xmlns:a16="http://schemas.microsoft.com/office/drawing/2014/main" id="{718E6BDE-DF12-4E91-9D88-E46E08DF02A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75840" y="1405892"/>
            <a:ext cx="693573" cy="685800"/>
          </a:xfrm>
          <a:prstGeom prst="rect">
            <a:avLst/>
          </a:prstGeom>
        </p:spPr>
      </p:pic>
      <p:sp>
        <p:nvSpPr>
          <p:cNvPr id="5" name="TextBox 4">
            <a:extLst>
              <a:ext uri="{FF2B5EF4-FFF2-40B4-BE49-F238E27FC236}">
                <a16:creationId xmlns:a16="http://schemas.microsoft.com/office/drawing/2014/main" id="{E32DE5D7-EC07-43CF-8C17-08902C85499B}"/>
              </a:ext>
            </a:extLst>
          </p:cNvPr>
          <p:cNvSpPr txBox="1"/>
          <p:nvPr/>
        </p:nvSpPr>
        <p:spPr>
          <a:xfrm>
            <a:off x="2662279" y="1526249"/>
            <a:ext cx="4538845" cy="461665"/>
          </a:xfrm>
          <a:prstGeom prst="rect">
            <a:avLst/>
          </a:prstGeom>
          <a:noFill/>
        </p:spPr>
        <p:txBody>
          <a:bodyPr wrap="square" rtlCol="0">
            <a:spAutoFit/>
          </a:bodyPr>
          <a:lstStyle/>
          <a:p>
            <a:pPr defTabSz="685800">
              <a:defRPr/>
            </a:pPr>
            <a:r>
              <a:rPr lang="en-US" sz="2400" dirty="0">
                <a:solidFill>
                  <a:schemeClr val="tx1">
                    <a:lumMod val="85000"/>
                    <a:lumOff val="15000"/>
                  </a:schemeClr>
                </a:solidFill>
                <a:latin typeface="Arial"/>
                <a:hlinkClick r:id="rId5" tooltip="CPA Canada Financial Literacy"/>
              </a:rPr>
              <a:t>cpacanada.ca/</a:t>
            </a:r>
            <a:r>
              <a:rPr lang="en-US" sz="2400" dirty="0" err="1">
                <a:solidFill>
                  <a:schemeClr val="tx1">
                    <a:lumMod val="85000"/>
                    <a:lumOff val="15000"/>
                  </a:schemeClr>
                </a:solidFill>
                <a:latin typeface="Arial"/>
                <a:hlinkClick r:id="rId5" tooltip="CPA Canada Financial Literacy"/>
              </a:rPr>
              <a:t>financialliteracy</a:t>
            </a:r>
            <a:endParaRPr lang="fr-CA" sz="2400" dirty="0">
              <a:solidFill>
                <a:schemeClr val="tx1">
                  <a:lumMod val="85000"/>
                  <a:lumOff val="15000"/>
                </a:schemeClr>
              </a:solidFill>
              <a:latin typeface="Arial"/>
            </a:endParaRPr>
          </a:p>
        </p:txBody>
      </p:sp>
      <p:pic>
        <p:nvPicPr>
          <p:cNvPr id="7" name="Graphic 6" descr="Envelope icon">
            <a:extLst>
              <a:ext uri="{FF2B5EF4-FFF2-40B4-BE49-F238E27FC236}">
                <a16:creationId xmlns:a16="http://schemas.microsoft.com/office/drawing/2014/main" id="{C080BAC6-C4BA-4418-A6DA-2429C62006E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775840" y="2091692"/>
            <a:ext cx="693573" cy="685800"/>
          </a:xfrm>
          <a:prstGeom prst="rect">
            <a:avLst/>
          </a:prstGeom>
        </p:spPr>
      </p:pic>
      <p:sp>
        <p:nvSpPr>
          <p:cNvPr id="8" name="TextBox 7">
            <a:extLst>
              <a:ext uri="{FF2B5EF4-FFF2-40B4-BE49-F238E27FC236}">
                <a16:creationId xmlns:a16="http://schemas.microsoft.com/office/drawing/2014/main" id="{535A64C3-141A-433C-81E5-754100C42031}"/>
              </a:ext>
            </a:extLst>
          </p:cNvPr>
          <p:cNvSpPr txBox="1"/>
          <p:nvPr/>
        </p:nvSpPr>
        <p:spPr>
          <a:xfrm>
            <a:off x="2662279" y="2215301"/>
            <a:ext cx="5140600" cy="461665"/>
          </a:xfrm>
          <a:prstGeom prst="rect">
            <a:avLst/>
          </a:prstGeom>
          <a:noFill/>
        </p:spPr>
        <p:txBody>
          <a:bodyPr wrap="square" rtlCol="0">
            <a:spAutoFit/>
          </a:bodyPr>
          <a:lstStyle/>
          <a:p>
            <a:pPr defTabSz="685800">
              <a:defRPr/>
            </a:pPr>
            <a:r>
              <a:rPr lang="en-US" sz="2400" dirty="0">
                <a:solidFill>
                  <a:schemeClr val="tx1">
                    <a:lumMod val="85000"/>
                    <a:lumOff val="15000"/>
                  </a:schemeClr>
                </a:solidFill>
                <a:latin typeface="Arial"/>
                <a:hlinkClick r:id="rId8" tooltip="financialliteracy@cpacanada.ca"/>
              </a:rPr>
              <a:t>financialliteracy@cpacanada.ca</a:t>
            </a:r>
            <a:endParaRPr lang="fr-CA" sz="2400" dirty="0">
              <a:solidFill>
                <a:schemeClr val="tx1">
                  <a:lumMod val="85000"/>
                  <a:lumOff val="15000"/>
                </a:schemeClr>
              </a:solidFill>
              <a:latin typeface="Arial"/>
            </a:endParaRPr>
          </a:p>
        </p:txBody>
      </p:sp>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791308" y="2951660"/>
            <a:ext cx="7561385" cy="1266589"/>
          </a:xfrm>
        </p:spPr>
        <p:txBody>
          <a:bodyPr anchor="t">
            <a:noAutofit/>
          </a:bodyPr>
          <a:lstStyle/>
          <a:p>
            <a:pPr>
              <a:spcBef>
                <a:spcPts val="0"/>
              </a:spcBef>
            </a:pPr>
            <a:r>
              <a:rPr lang="en-US" sz="1050" dirty="0">
                <a:solidFill>
                  <a:schemeClr val="tx1">
                    <a:lumMod val="85000"/>
                    <a:lumOff val="15000"/>
                  </a:schemeClr>
                </a:solidFill>
                <a:latin typeface="Arial" panose="020B0604020202020204" pitchFamily="34" charset="0"/>
                <a:ea typeface="Calibri" panose="020F0502020204030204" pitchFamily="34" charset="0"/>
              </a:rPr>
              <a:t>© 2021 Chartered Professional Accountants of Canada</a:t>
            </a:r>
            <a:br>
              <a:rPr lang="en-US" sz="1350" dirty="0">
                <a:solidFill>
                  <a:schemeClr val="tx1">
                    <a:lumMod val="85000"/>
                    <a:lumOff val="15000"/>
                  </a:schemeClr>
                </a:solidFill>
                <a:latin typeface="Calibri" panose="020F0502020204030204" pitchFamily="34" charset="0"/>
                <a:ea typeface="Calibri" panose="020F0502020204030204" pitchFamily="34" charset="0"/>
              </a:rPr>
            </a:br>
            <a:r>
              <a:rPr lang="en-US" sz="1050" dirty="0">
                <a:solidFill>
                  <a:schemeClr val="tx1">
                    <a:lumMod val="85000"/>
                    <a:lumOff val="15000"/>
                  </a:schemeClr>
                </a:solidFill>
                <a:latin typeface="Arial" panose="020B0604020202020204" pitchFamily="34" charset="0"/>
                <a:ea typeface="Calibri" panose="020F0502020204030204" pitchFamily="34" charset="0"/>
              </a:rPr>
              <a:t>All rights reserved. This publication is protected by copyright and written permission is required to reproduce, store in a retrieval system or transmit in any form or by any means (electronic, mechanical, photocopying, recording, or otherwise).</a:t>
            </a:r>
            <a:br>
              <a:rPr lang="en-US" sz="1350" dirty="0">
                <a:solidFill>
                  <a:schemeClr val="tx1">
                    <a:lumMod val="85000"/>
                    <a:lumOff val="15000"/>
                  </a:schemeClr>
                </a:solidFill>
                <a:latin typeface="Calibri" panose="020F0502020204030204" pitchFamily="34" charset="0"/>
                <a:ea typeface="Calibri" panose="020F0502020204030204" pitchFamily="34" charset="0"/>
              </a:rPr>
            </a:br>
            <a:br>
              <a:rPr lang="en-US" sz="1350" dirty="0">
                <a:solidFill>
                  <a:schemeClr val="tx1">
                    <a:lumMod val="85000"/>
                    <a:lumOff val="15000"/>
                  </a:schemeClr>
                </a:solidFill>
                <a:latin typeface="Calibri" panose="020F0502020204030204" pitchFamily="34" charset="0"/>
                <a:ea typeface="Calibri" panose="020F0502020204030204" pitchFamily="34" charset="0"/>
              </a:rPr>
            </a:br>
            <a:r>
              <a:rPr lang="en-US" sz="1050" dirty="0">
                <a:solidFill>
                  <a:schemeClr val="tx1">
                    <a:lumMod val="85000"/>
                    <a:lumOff val="15000"/>
                  </a:schemeClr>
                </a:solidFill>
                <a:latin typeface="Arial" panose="020B0604020202020204" pitchFamily="34" charset="0"/>
                <a:ea typeface="Calibri" panose="020F0502020204030204" pitchFamily="34" charset="0"/>
              </a:rPr>
              <a:t>For information regarding permission, please contact </a:t>
            </a:r>
            <a:r>
              <a:rPr lang="en-US" sz="1050" u="sng" dirty="0">
                <a:solidFill>
                  <a:schemeClr val="accent1"/>
                </a:solidFill>
                <a:latin typeface="Arial" panose="020B0604020202020204" pitchFamily="34" charset="0"/>
                <a:ea typeface="Calibri" panose="020F0502020204030204" pitchFamily="34" charset="0"/>
                <a:hlinkClick r:id="rId8" tooltip="financialliteracy@cpacanada.ca">
                  <a:extLst>
                    <a:ext uri="{A12FA001-AC4F-418D-AE19-62706E023703}">
                      <ahyp:hlinkClr xmlns:ahyp="http://schemas.microsoft.com/office/drawing/2018/hyperlinkcolor" val="tx"/>
                    </a:ext>
                  </a:extLst>
                </a:hlinkClick>
              </a:rPr>
              <a:t>financialliteracy@cpacanada.ca</a:t>
            </a:r>
            <a:endParaRPr lang="en-US" sz="1050" dirty="0">
              <a:ln w="0"/>
              <a:solidFill>
                <a:schemeClr val="accent1"/>
              </a:solidFill>
              <a:effectLst>
                <a:outerShdw blurRad="38100" dist="19050" dir="2700000" algn="tl" rotWithShape="0">
                  <a:schemeClr val="dk1">
                    <a:alpha val="40000"/>
                  </a:schemeClr>
                </a:outerShdw>
              </a:effectLst>
              <a:latin typeface="Arial Black" panose="020B0A040201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57F8959-E437-4803-B482-1C62087D00DE}"/>
              </a:ext>
            </a:extLst>
          </p:cNvPr>
          <p:cNvSpPr>
            <a:spLocks noGrp="1"/>
          </p:cNvSpPr>
          <p:nvPr>
            <p:ph type="sldNum" sz="quarter" idx="12"/>
          </p:nvPr>
        </p:nvSpPr>
        <p:spPr/>
        <p:txBody>
          <a:bodyPr/>
          <a:lstStyle/>
          <a:p>
            <a:pPr defTabSz="685800">
              <a:defRPr/>
            </a:pPr>
            <a:fld id="{C46176A1-C3B5-4D73-9900-3329469C287D}" type="slidenum">
              <a:rPr lang="en-US">
                <a:solidFill>
                  <a:prstClr val="black">
                    <a:tint val="75000"/>
                  </a:prstClr>
                </a:solidFill>
                <a:latin typeface="Arial"/>
              </a:rPr>
              <a:pPr defTabSz="685800">
                <a:defRPr/>
              </a:pPr>
              <a:t>15</a:t>
            </a:fld>
            <a:endParaRPr lang="en-US">
              <a:solidFill>
                <a:prstClr val="black">
                  <a:tint val="75000"/>
                </a:prstClr>
              </a:solidFill>
              <a:latin typeface="Arial"/>
            </a:endParaRPr>
          </a:p>
        </p:txBody>
      </p:sp>
    </p:spTree>
    <p:extLst>
      <p:ext uri="{BB962C8B-B14F-4D97-AF65-F5344CB8AC3E}">
        <p14:creationId xmlns:p14="http://schemas.microsoft.com/office/powerpoint/2010/main" val="3724881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1889419" y="2246050"/>
            <a:ext cx="5365162" cy="843378"/>
          </a:xfrm>
        </p:spPr>
        <p:txBody>
          <a:bodyPr anchor="t">
            <a:noAutofit/>
          </a:bodyPr>
          <a:lstStyle/>
          <a:p>
            <a:pPr marL="0" indent="0" algn="ctr">
              <a:buNone/>
            </a:pPr>
            <a:r>
              <a:rPr lang="en-US" sz="3600" b="1" dirty="0">
                <a:latin typeface="Arial" panose="020B0604020202020204" pitchFamily="34" charset="0"/>
                <a:cs typeface="Arial" panose="020B0604020202020204" pitchFamily="34" charset="0"/>
              </a:rPr>
              <a:t>Disclaimer</a:t>
            </a:r>
            <a:endParaRPr lang="en-US" sz="3600" b="1" dirty="0"/>
          </a:p>
        </p:txBody>
      </p:sp>
      <p:sp>
        <p:nvSpPr>
          <p:cNvPr id="5" name="TextBox 4">
            <a:extLst>
              <a:ext uri="{FF2B5EF4-FFF2-40B4-BE49-F238E27FC236}">
                <a16:creationId xmlns:a16="http://schemas.microsoft.com/office/drawing/2014/main" id="{042AF7F0-597E-4703-9AD3-6758311A8924}"/>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7" name="Slide Number Placeholder 3">
            <a:extLst>
              <a:ext uri="{FF2B5EF4-FFF2-40B4-BE49-F238E27FC236}">
                <a16:creationId xmlns:a16="http://schemas.microsoft.com/office/drawing/2014/main" id="{018A7E33-B0BB-4268-8CC7-638910A28D02}"/>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2</a:t>
            </a:fld>
            <a:endParaRPr lang="en-US" dirty="0">
              <a:solidFill>
                <a:schemeClr val="tx1"/>
              </a:solidFill>
            </a:endParaRPr>
          </a:p>
        </p:txBody>
      </p:sp>
    </p:spTree>
    <p:extLst>
      <p:ext uri="{BB962C8B-B14F-4D97-AF65-F5344CB8AC3E}">
        <p14:creationId xmlns:p14="http://schemas.microsoft.com/office/powerpoint/2010/main" val="3428485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495B57E-4E9E-49CC-A656-4DDF889C57F6}"/>
              </a:ext>
            </a:extLst>
          </p:cNvPr>
          <p:cNvSpPr>
            <a:spLocks noGrp="1"/>
          </p:cNvSpPr>
          <p:nvPr>
            <p:ph type="body" sz="quarter" idx="10"/>
          </p:nvPr>
        </p:nvSpPr>
        <p:spPr>
          <a:xfrm>
            <a:off x="717612" y="1052926"/>
            <a:ext cx="7543800" cy="3581400"/>
          </a:xfrm>
        </p:spPr>
        <p:txBody>
          <a:bodyPr/>
          <a:lstStyle/>
          <a:p>
            <a:pPr>
              <a:spcBef>
                <a:spcPct val="0"/>
              </a:spcBef>
              <a:spcAft>
                <a:spcPts val="600"/>
              </a:spcAft>
            </a:pPr>
            <a:r>
              <a:rPr lang="en-US" altLang="en-US" sz="2000" dirty="0">
                <a:solidFill>
                  <a:schemeClr val="tx1"/>
                </a:solidFill>
                <a:latin typeface="Arial" panose="020B0604020202020204" pitchFamily="34" charset="0"/>
                <a:ea typeface="MS PGothic" panose="020B0600070205080204" pitchFamily="34" charset="-128"/>
              </a:rPr>
              <a:t>This presentation was created by CPA Canada.</a:t>
            </a:r>
          </a:p>
          <a:p>
            <a:pPr>
              <a:spcBef>
                <a:spcPct val="0"/>
              </a:spcBef>
              <a:spcAft>
                <a:spcPts val="600"/>
              </a:spcAft>
            </a:pPr>
            <a:r>
              <a:rPr lang="en-US" altLang="en-US" sz="2000" dirty="0">
                <a:solidFill>
                  <a:schemeClr val="tx1"/>
                </a:solidFill>
                <a:latin typeface="Arial" panose="020B0604020202020204" pitchFamily="34" charset="0"/>
                <a:ea typeface="MS PGothic" panose="020B0600070205080204" pitchFamily="34" charset="-128"/>
              </a:rPr>
              <a:t>It is copyrighted by CPA Canada. </a:t>
            </a:r>
          </a:p>
          <a:p>
            <a:pPr>
              <a:spcBef>
                <a:spcPct val="0"/>
              </a:spcBef>
              <a:spcAft>
                <a:spcPts val="600"/>
              </a:spcAft>
            </a:pPr>
            <a:r>
              <a:rPr lang="en-US" altLang="en-US" sz="2000" dirty="0">
                <a:solidFill>
                  <a:schemeClr val="tx1"/>
                </a:solidFill>
                <a:latin typeface="Arial" panose="020B0604020202020204" pitchFamily="34" charset="0"/>
                <a:ea typeface="MS PGothic" panose="020B0600070205080204" pitchFamily="34" charset="-128"/>
              </a:rPr>
              <a:t>Its purpose is to inform and educate the attendees on the presentation topic. </a:t>
            </a:r>
          </a:p>
          <a:p>
            <a:pPr>
              <a:spcBef>
                <a:spcPct val="0"/>
              </a:spcBef>
              <a:spcAft>
                <a:spcPts val="600"/>
              </a:spcAft>
            </a:pPr>
            <a:r>
              <a:rPr lang="en-US" altLang="en-US" sz="2000" dirty="0">
                <a:solidFill>
                  <a:schemeClr val="tx1"/>
                </a:solidFill>
                <a:latin typeface="Arial" panose="020B0604020202020204" pitchFamily="34" charset="0"/>
                <a:ea typeface="MS PGothic" panose="020B0600070205080204" pitchFamily="34" charset="-128"/>
              </a:rPr>
              <a:t>While the information contained in this presentation is believed to be accurate, no action should be taken based on this presentation alone. </a:t>
            </a:r>
          </a:p>
          <a:p>
            <a:pPr>
              <a:spcBef>
                <a:spcPct val="0"/>
              </a:spcBef>
              <a:spcAft>
                <a:spcPts val="600"/>
              </a:spcAft>
            </a:pPr>
            <a:r>
              <a:rPr lang="en-US" altLang="en-US" sz="2000" dirty="0">
                <a:solidFill>
                  <a:schemeClr val="tx1"/>
                </a:solidFill>
                <a:latin typeface="Arial" panose="020B0604020202020204" pitchFamily="34" charset="0"/>
                <a:ea typeface="MS PGothic" panose="020B0600070205080204" pitchFamily="34" charset="-128"/>
              </a:rPr>
              <a:t>It is available with the understanding that the publisher is not engaged in rendering legal, accounting or other professional services. </a:t>
            </a:r>
            <a:endParaRPr lang="en-US" sz="2000" dirty="0">
              <a:solidFill>
                <a:schemeClr val="tx1"/>
              </a:solidFill>
            </a:endParaRPr>
          </a:p>
        </p:txBody>
      </p:sp>
      <p:sp>
        <p:nvSpPr>
          <p:cNvPr id="5" name="TextBox 4">
            <a:extLst>
              <a:ext uri="{FF2B5EF4-FFF2-40B4-BE49-F238E27FC236}">
                <a16:creationId xmlns:a16="http://schemas.microsoft.com/office/drawing/2014/main" id="{F74DA9B1-67FD-466C-AA71-52FFE3C85A48}"/>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4" name="Title 3">
            <a:extLst>
              <a:ext uri="{FF2B5EF4-FFF2-40B4-BE49-F238E27FC236}">
                <a16:creationId xmlns:a16="http://schemas.microsoft.com/office/drawing/2014/main" id="{93573662-DBC6-43C2-9B9F-A2C4548B9E0F}"/>
              </a:ext>
            </a:extLst>
          </p:cNvPr>
          <p:cNvSpPr>
            <a:spLocks noGrp="1"/>
          </p:cNvSpPr>
          <p:nvPr>
            <p:ph type="title"/>
          </p:nvPr>
        </p:nvSpPr>
        <p:spPr/>
        <p:txBody>
          <a:bodyPr/>
          <a:lstStyle/>
          <a:p>
            <a:endParaRPr lang="en-US" dirty="0"/>
          </a:p>
        </p:txBody>
      </p:sp>
    </p:spTree>
    <p:extLst>
      <p:ext uri="{BB962C8B-B14F-4D97-AF65-F5344CB8AC3E}">
        <p14:creationId xmlns:p14="http://schemas.microsoft.com/office/powerpoint/2010/main" val="30366517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F9A97F-2846-4840-92A5-3106145B2F81}"/>
              </a:ext>
              <a:ext uri="{C183D7F6-B498-43B3-948B-1728B52AA6E4}">
                <adec:decorative xmlns:adec="http://schemas.microsoft.com/office/drawing/2017/decorative" val="1"/>
              </a:ext>
            </a:extLst>
          </p:cNvPr>
          <p:cNvSpPr/>
          <p:nvPr/>
        </p:nvSpPr>
        <p:spPr>
          <a:xfrm>
            <a:off x="0" y="0"/>
            <a:ext cx="9144000" cy="5143500"/>
          </a:xfrm>
          <a:prstGeom prst="rect">
            <a:avLst/>
          </a:prstGeom>
          <a:solidFill>
            <a:srgbClr val="F4C966"/>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013"/>
          </a:p>
        </p:txBody>
      </p:sp>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1081216" y="1015973"/>
            <a:ext cx="6858000" cy="800471"/>
          </a:xfrm>
        </p:spPr>
        <p:txBody>
          <a:bodyPr anchor="t">
            <a:normAutofit/>
          </a:bodyPr>
          <a:lstStyle/>
          <a:p>
            <a:pPr>
              <a:lnSpc>
                <a:spcPct val="100000"/>
              </a:lnSpc>
              <a:spcBef>
                <a:spcPts val="1800"/>
              </a:spcBef>
              <a:spcAft>
                <a:spcPts val="1800"/>
              </a:spcAft>
            </a:pPr>
            <a:r>
              <a:rPr lang="en-US" sz="3600" dirty="0">
                <a:ln w="0"/>
                <a:latin typeface="Arial Black" panose="020B0A04020102020204" pitchFamily="34" charset="0"/>
              </a:rPr>
              <a:t>What is debt?</a:t>
            </a:r>
            <a:br>
              <a:rPr lang="en-US" sz="3600" dirty="0">
                <a:ln w="0"/>
                <a:latin typeface="Arial Black" panose="020B0A04020102020204" pitchFamily="34" charset="0"/>
              </a:rPr>
            </a:br>
            <a:br>
              <a:rPr lang="en-US" sz="2000" dirty="0">
                <a:ln w="0"/>
                <a:latin typeface="Arial Black" panose="020B0A04020102020204" pitchFamily="34" charset="0"/>
              </a:rPr>
            </a:br>
            <a:r>
              <a:rPr lang="en-US" sz="3600" dirty="0">
                <a:ln w="0"/>
                <a:latin typeface="Arial Black" panose="020B0A04020102020204" pitchFamily="34" charset="0"/>
              </a:rPr>
              <a:t>What is a credit card?</a:t>
            </a:r>
            <a:br>
              <a:rPr lang="en-US" sz="3600" dirty="0">
                <a:ln w="0"/>
                <a:latin typeface="Arial Black" panose="020B0A04020102020204" pitchFamily="34" charset="0"/>
              </a:rPr>
            </a:br>
            <a:br>
              <a:rPr lang="en-US" sz="2000" dirty="0">
                <a:ln w="0"/>
                <a:latin typeface="Arial Black" panose="020B0A04020102020204" pitchFamily="34" charset="0"/>
              </a:rPr>
            </a:br>
            <a:r>
              <a:rPr lang="en-US" sz="3600" dirty="0">
                <a:ln w="0"/>
                <a:latin typeface="Arial Black" panose="020B0A04020102020204" pitchFamily="34" charset="0"/>
              </a:rPr>
              <a:t>What is the consequence of not paying your debts?</a:t>
            </a:r>
            <a:br>
              <a:rPr lang="en-US" sz="3600" dirty="0">
                <a:ln w="0"/>
                <a:latin typeface="Arial Black" panose="020B0A04020102020204" pitchFamily="34" charset="0"/>
              </a:rPr>
            </a:br>
            <a:br>
              <a:rPr lang="en-US" sz="3600" dirty="0">
                <a:ln w="0"/>
                <a:latin typeface="Arial Black" panose="020B0A04020102020204" pitchFamily="34" charset="0"/>
              </a:rPr>
            </a:br>
            <a:endParaRPr lang="en-US" sz="3600" dirty="0">
              <a:ln w="0"/>
              <a:latin typeface="Arial Black" panose="020B0A04020102020204" pitchFamily="34" charset="0"/>
            </a:endParaRPr>
          </a:p>
        </p:txBody>
      </p:sp>
      <p:sp>
        <p:nvSpPr>
          <p:cNvPr id="6" name="TextBox 5">
            <a:extLst>
              <a:ext uri="{FF2B5EF4-FFF2-40B4-BE49-F238E27FC236}">
                <a16:creationId xmlns:a16="http://schemas.microsoft.com/office/drawing/2014/main" id="{93E05DEF-ED9C-4AE3-BA84-A43CCDF18687}"/>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7" name="Slide Number Placeholder 3">
            <a:extLst>
              <a:ext uri="{FF2B5EF4-FFF2-40B4-BE49-F238E27FC236}">
                <a16:creationId xmlns:a16="http://schemas.microsoft.com/office/drawing/2014/main" id="{5A7FA0F4-92AE-4996-AF38-83DC149AD86B}"/>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4</a:t>
            </a:fld>
            <a:endParaRPr lang="en-US" dirty="0">
              <a:solidFill>
                <a:schemeClr val="tx1"/>
              </a:solidFill>
            </a:endParaRPr>
          </a:p>
        </p:txBody>
      </p:sp>
    </p:spTree>
    <p:extLst>
      <p:ext uri="{BB962C8B-B14F-4D97-AF65-F5344CB8AC3E}">
        <p14:creationId xmlns:p14="http://schemas.microsoft.com/office/powerpoint/2010/main" val="10982078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A13EFF-7F44-4030-9397-1968E72AD667}"/>
              </a:ext>
              <a:ext uri="{C183D7F6-B498-43B3-948B-1728B52AA6E4}">
                <adec:decorative xmlns:adec="http://schemas.microsoft.com/office/drawing/2017/decorative" val="1"/>
              </a:ext>
            </a:extLst>
          </p:cNvPr>
          <p:cNvSpPr/>
          <p:nvPr/>
        </p:nvSpPr>
        <p:spPr>
          <a:xfrm>
            <a:off x="0" y="0"/>
            <a:ext cx="9144000" cy="5143500"/>
          </a:xfrm>
          <a:prstGeom prst="rect">
            <a:avLst/>
          </a:prstGeom>
          <a:solidFill>
            <a:srgbClr val="F4C966"/>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013"/>
          </a:p>
        </p:txBody>
      </p:sp>
      <p:sp>
        <p:nvSpPr>
          <p:cNvPr id="3" name="Title 1">
            <a:extLst>
              <a:ext uri="{FF2B5EF4-FFF2-40B4-BE49-F238E27FC236}">
                <a16:creationId xmlns:a16="http://schemas.microsoft.com/office/drawing/2014/main" id="{DB98CF43-0C22-4132-B151-647CDF3781F0}"/>
              </a:ext>
            </a:extLst>
          </p:cNvPr>
          <p:cNvSpPr txBox="1">
            <a:spLocks noGrp="1"/>
          </p:cNvSpPr>
          <p:nvPr>
            <p:ph type="ctrTitle"/>
          </p:nvPr>
        </p:nvSpPr>
        <p:spPr>
          <a:xfrm>
            <a:off x="630936" y="918972"/>
            <a:ext cx="8065008" cy="3552487"/>
          </a:xfrm>
          <a:prstGeom prst="rect">
            <a:avLst/>
          </a:prstGeom>
          <a:noFill/>
          <a:ln>
            <a:noFill/>
            <a:prstDash/>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defTabSz="685800">
              <a:spcAft>
                <a:spcPts val="1800"/>
              </a:spcAft>
              <a:defRPr/>
            </a:pPr>
            <a:r>
              <a:rPr lang="en-US" sz="3300" dirty="0">
                <a:latin typeface="Arial Black" panose="020B0A04020102020204" pitchFamily="34" charset="0"/>
                <a:cs typeface="Arial" panose="020B0604020202020204" pitchFamily="34" charset="0"/>
              </a:rPr>
              <a:t>How many of you have a credit card of your own?</a:t>
            </a:r>
          </a:p>
          <a:p>
            <a:pPr defTabSz="685800">
              <a:spcAft>
                <a:spcPts val="1800"/>
              </a:spcAft>
              <a:defRPr/>
            </a:pPr>
            <a:r>
              <a:rPr lang="en-US" sz="3300" dirty="0">
                <a:latin typeface="Arial Black" panose="020B0A04020102020204" pitchFamily="34" charset="0"/>
                <a:cs typeface="Arial" panose="020B0604020202020204" pitchFamily="34" charset="0"/>
              </a:rPr>
              <a:t>What type of purchase do you put on your credit card?</a:t>
            </a:r>
          </a:p>
          <a:p>
            <a:pPr defTabSz="685800">
              <a:spcAft>
                <a:spcPts val="1800"/>
              </a:spcAft>
              <a:defRPr/>
            </a:pPr>
            <a:r>
              <a:rPr lang="en-US" sz="3300" dirty="0">
                <a:latin typeface="Arial Black" panose="020B0A04020102020204" pitchFamily="34" charset="0"/>
                <a:cs typeface="Arial" panose="020B0604020202020204" pitchFamily="34" charset="0"/>
              </a:rPr>
              <a:t>Who has other types of cards? (e.g., debit, prepaid cards)</a:t>
            </a:r>
          </a:p>
        </p:txBody>
      </p:sp>
      <p:sp>
        <p:nvSpPr>
          <p:cNvPr id="4" name="TextBox 3">
            <a:extLst>
              <a:ext uri="{FF2B5EF4-FFF2-40B4-BE49-F238E27FC236}">
                <a16:creationId xmlns:a16="http://schemas.microsoft.com/office/drawing/2014/main" id="{234CE892-BEF8-4F3A-B0AE-03CEBA75CAEC}"/>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6" name="Slide Number Placeholder 3">
            <a:extLst>
              <a:ext uri="{FF2B5EF4-FFF2-40B4-BE49-F238E27FC236}">
                <a16:creationId xmlns:a16="http://schemas.microsoft.com/office/drawing/2014/main" id="{85F7402E-DD29-4615-B569-58B48F8850B5}"/>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5</a:t>
            </a:fld>
            <a:endParaRPr lang="en-US" dirty="0">
              <a:solidFill>
                <a:schemeClr val="tx1"/>
              </a:solidFill>
            </a:endParaRPr>
          </a:p>
        </p:txBody>
      </p:sp>
    </p:spTree>
    <p:extLst>
      <p:ext uri="{BB962C8B-B14F-4D97-AF65-F5344CB8AC3E}">
        <p14:creationId xmlns:p14="http://schemas.microsoft.com/office/powerpoint/2010/main" val="25662972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B98CF43-0C22-4132-B151-647CDF3781F0}"/>
              </a:ext>
            </a:extLst>
          </p:cNvPr>
          <p:cNvSpPr txBox="1">
            <a:spLocks noGrp="1"/>
          </p:cNvSpPr>
          <p:nvPr>
            <p:ph type="ctrTitle"/>
          </p:nvPr>
        </p:nvSpPr>
        <p:spPr>
          <a:xfrm>
            <a:off x="1301779" y="1507898"/>
            <a:ext cx="6649793" cy="1470081"/>
          </a:xfrm>
          <a:prstGeom prst="rect">
            <a:avLst/>
          </a:prstGeom>
          <a:noFill/>
          <a:ln>
            <a:noFill/>
            <a:prstDash/>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defTabSz="685800">
              <a:spcAft>
                <a:spcPts val="1350"/>
              </a:spcAft>
              <a:defRPr/>
            </a:pPr>
            <a:r>
              <a:rPr lang="en-US" sz="2700" b="1" dirty="0">
                <a:latin typeface="Arial" panose="020B0604020202020204" pitchFamily="34" charset="0"/>
                <a:cs typeface="Arial" panose="020B0604020202020204" pitchFamily="34" charset="0"/>
              </a:rPr>
              <a:t>What is the difference between good debt and bad debt?</a:t>
            </a:r>
          </a:p>
          <a:p>
            <a:pPr algn="l" defTabSz="685800">
              <a:spcAft>
                <a:spcPts val="1350"/>
              </a:spcAft>
              <a:defRPr/>
            </a:pPr>
            <a:r>
              <a:rPr lang="en-US" sz="2700" dirty="0">
                <a:latin typeface="Arial" panose="020B0604020202020204" pitchFamily="34" charset="0"/>
                <a:cs typeface="Arial" panose="020B0604020202020204" pitchFamily="34" charset="0"/>
              </a:rPr>
              <a:t>List examples of each on your chart paper.</a:t>
            </a:r>
          </a:p>
        </p:txBody>
      </p:sp>
      <p:sp>
        <p:nvSpPr>
          <p:cNvPr id="4" name="Rectangle 3">
            <a:extLst>
              <a:ext uri="{FF2B5EF4-FFF2-40B4-BE49-F238E27FC236}">
                <a16:creationId xmlns:a16="http://schemas.microsoft.com/office/drawing/2014/main" id="{0509F1EA-C674-4B36-8447-4CE725B3F229}"/>
              </a:ext>
            </a:extLst>
          </p:cNvPr>
          <p:cNvSpPr>
            <a:spLocks/>
          </p:cNvSpPr>
          <p:nvPr/>
        </p:nvSpPr>
        <p:spPr>
          <a:xfrm>
            <a:off x="1" y="-55984"/>
            <a:ext cx="2204357" cy="678802"/>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2100">
                <a:latin typeface="Arial" panose="020B0604020202020204" pitchFamily="34" charset="0"/>
                <a:cs typeface="Arial" panose="020B0604020202020204" pitchFamily="34" charset="0"/>
              </a:rPr>
              <a:t>ACTIVITY 1</a:t>
            </a:r>
            <a:endParaRPr lang="en-US" sz="2100" dirty="0">
              <a:latin typeface="Arial" panose="020B0604020202020204" pitchFamily="34" charset="0"/>
              <a:cs typeface="Arial" panose="020B0604020202020204" pitchFamily="34" charset="0"/>
            </a:endParaRPr>
          </a:p>
        </p:txBody>
      </p:sp>
      <p:pic>
        <p:nvPicPr>
          <p:cNvPr id="5" name="Picture 4" descr="Small yellow pencil. ">
            <a:extLst>
              <a:ext uri="{FF2B5EF4-FFF2-40B4-BE49-F238E27FC236}">
                <a16:creationId xmlns:a16="http://schemas.microsoft.com/office/drawing/2014/main" id="{973979FC-DE0D-4D90-9B47-B4E6295689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8879" y="3454805"/>
            <a:ext cx="3429000" cy="1143000"/>
          </a:xfrm>
          <a:prstGeom prst="rect">
            <a:avLst/>
          </a:prstGeom>
        </p:spPr>
      </p:pic>
      <p:sp>
        <p:nvSpPr>
          <p:cNvPr id="6" name="TextBox 5">
            <a:extLst>
              <a:ext uri="{FF2B5EF4-FFF2-40B4-BE49-F238E27FC236}">
                <a16:creationId xmlns:a16="http://schemas.microsoft.com/office/drawing/2014/main" id="{0C114D40-04AC-435E-A7D6-B5197B413D36}"/>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7" name="Slide Number Placeholder 3">
            <a:extLst>
              <a:ext uri="{FF2B5EF4-FFF2-40B4-BE49-F238E27FC236}">
                <a16:creationId xmlns:a16="http://schemas.microsoft.com/office/drawing/2014/main" id="{68E001F6-C6B6-4109-9EAE-3FD71F2E8024}"/>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6</a:t>
            </a:fld>
            <a:endParaRPr lang="en-US" dirty="0">
              <a:solidFill>
                <a:schemeClr val="tx1"/>
              </a:solidFill>
            </a:endParaRPr>
          </a:p>
        </p:txBody>
      </p:sp>
    </p:spTree>
    <p:extLst>
      <p:ext uri="{BB962C8B-B14F-4D97-AF65-F5344CB8AC3E}">
        <p14:creationId xmlns:p14="http://schemas.microsoft.com/office/powerpoint/2010/main" val="36571921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2763D95-3F33-4192-965B-123FB8CE621D}"/>
              </a:ext>
              <a:ext uri="{C183D7F6-B498-43B3-948B-1728B52AA6E4}">
                <adec:decorative xmlns:adec="http://schemas.microsoft.com/office/drawing/2017/decorative" val="1"/>
              </a:ext>
            </a:extLst>
          </p:cNvPr>
          <p:cNvSpPr/>
          <p:nvPr/>
        </p:nvSpPr>
        <p:spPr>
          <a:xfrm>
            <a:off x="0" y="0"/>
            <a:ext cx="9144000" cy="5143500"/>
          </a:xfrm>
          <a:prstGeom prst="rect">
            <a:avLst/>
          </a:prstGeom>
          <a:solidFill>
            <a:srgbClr val="5DD5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6" name="Title 5" descr="Speech bubble saying “Discussion”">
            <a:extLst>
              <a:ext uri="{FF2B5EF4-FFF2-40B4-BE49-F238E27FC236}">
                <a16:creationId xmlns:a16="http://schemas.microsoft.com/office/drawing/2014/main" id="{66D155E0-07F7-4EFA-B90E-D6DA32E774E0}"/>
              </a:ext>
            </a:extLst>
          </p:cNvPr>
          <p:cNvSpPr>
            <a:spLocks noGrp="1"/>
          </p:cNvSpPr>
          <p:nvPr>
            <p:ph type="ctrTitle"/>
          </p:nvPr>
        </p:nvSpPr>
        <p:spPr>
          <a:xfrm>
            <a:off x="2136531" y="1002324"/>
            <a:ext cx="4658611" cy="3121269"/>
          </a:xfrm>
          <a:prstGeom prst="wedgeEllipseCallout">
            <a:avLst/>
          </a:prstGeom>
          <a:solidFill>
            <a:schemeClr val="bg1"/>
          </a:solidFill>
          <a:ln>
            <a:noFill/>
            <a:prstDash/>
          </a:ln>
          <a:effectLst>
            <a:outerShdw blurRad="57150" dist="19050" dir="5400000" algn="ctr" rotWithShape="0">
              <a:srgbClr val="000000">
                <a:alpha val="63000"/>
              </a:srgbClr>
            </a:outerShdw>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lnSpc>
                <a:spcPct val="100000"/>
              </a:lnSpc>
              <a:spcBef>
                <a:spcPts val="0"/>
              </a:spcBef>
              <a:defRPr/>
            </a:pPr>
            <a:r>
              <a:rPr lang="en-US" sz="3750" b="1" dirty="0">
                <a:solidFill>
                  <a:schemeClr val="tx1"/>
                </a:solidFill>
                <a:latin typeface="Arial" panose="020B0604020202020204" pitchFamily="34" charset="0"/>
                <a:cs typeface="Arial" panose="020B0604020202020204" pitchFamily="34" charset="0"/>
              </a:rPr>
              <a:t>Discussion</a:t>
            </a:r>
          </a:p>
        </p:txBody>
      </p:sp>
      <p:sp>
        <p:nvSpPr>
          <p:cNvPr id="5" name="Rectangle 4">
            <a:extLst>
              <a:ext uri="{FF2B5EF4-FFF2-40B4-BE49-F238E27FC236}">
                <a16:creationId xmlns:a16="http://schemas.microsoft.com/office/drawing/2014/main" id="{0F06ED6E-4EB5-4516-989B-E34154E8BCE2}"/>
              </a:ext>
            </a:extLst>
          </p:cNvPr>
          <p:cNvSpPr/>
          <p:nvPr/>
        </p:nvSpPr>
        <p:spPr>
          <a:xfrm>
            <a:off x="1" y="-55984"/>
            <a:ext cx="2204357" cy="678802"/>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latin typeface="Arial" panose="020B0604020202020204" pitchFamily="34" charset="0"/>
                <a:cs typeface="Arial" panose="020B0604020202020204" pitchFamily="34" charset="0"/>
              </a:rPr>
              <a:t>ACTIVITY 1 </a:t>
            </a:r>
          </a:p>
        </p:txBody>
      </p:sp>
      <p:sp>
        <p:nvSpPr>
          <p:cNvPr id="8" name="TextBox 7">
            <a:extLst>
              <a:ext uri="{FF2B5EF4-FFF2-40B4-BE49-F238E27FC236}">
                <a16:creationId xmlns:a16="http://schemas.microsoft.com/office/drawing/2014/main" id="{573B1687-A213-455F-9BC8-3C512A328A1B}"/>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9" name="Slide Number Placeholder 3">
            <a:extLst>
              <a:ext uri="{FF2B5EF4-FFF2-40B4-BE49-F238E27FC236}">
                <a16:creationId xmlns:a16="http://schemas.microsoft.com/office/drawing/2014/main" id="{AC4965DF-3715-4A3E-8FA5-27310D8274FB}"/>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7</a:t>
            </a:fld>
            <a:endParaRPr lang="en-US" dirty="0">
              <a:solidFill>
                <a:schemeClr val="tx1"/>
              </a:solidFill>
            </a:endParaRPr>
          </a:p>
        </p:txBody>
      </p:sp>
    </p:spTree>
    <p:extLst>
      <p:ext uri="{BB962C8B-B14F-4D97-AF65-F5344CB8AC3E}">
        <p14:creationId xmlns:p14="http://schemas.microsoft.com/office/powerpoint/2010/main" val="9941281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B98CF43-0C22-4132-B151-647CDF3781F0}"/>
              </a:ext>
            </a:extLst>
          </p:cNvPr>
          <p:cNvSpPr txBox="1">
            <a:spLocks noGrp="1"/>
          </p:cNvSpPr>
          <p:nvPr>
            <p:ph type="ctrTitle"/>
          </p:nvPr>
        </p:nvSpPr>
        <p:spPr>
          <a:xfrm>
            <a:off x="1102179" y="895254"/>
            <a:ext cx="6923501" cy="520814"/>
          </a:xfrm>
          <a:prstGeom prst="rect">
            <a:avLst/>
          </a:prstGeom>
          <a:noFill/>
          <a:ln>
            <a:noFill/>
            <a:prstDash/>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defTabSz="685800">
              <a:spcAft>
                <a:spcPts val="900"/>
              </a:spcAft>
              <a:defRPr/>
            </a:pPr>
            <a:r>
              <a:rPr lang="en-US" sz="3600" dirty="0">
                <a:latin typeface="Arial Black" panose="020B0A04020102020204" pitchFamily="34" charset="0"/>
              </a:rPr>
              <a:t>Meet Reckless Rhonda</a:t>
            </a:r>
          </a:p>
        </p:txBody>
      </p:sp>
      <p:sp>
        <p:nvSpPr>
          <p:cNvPr id="6" name="Rectangle 5">
            <a:extLst>
              <a:ext uri="{FF2B5EF4-FFF2-40B4-BE49-F238E27FC236}">
                <a16:creationId xmlns:a16="http://schemas.microsoft.com/office/drawing/2014/main" id="{3B059201-DC96-4368-B395-811C65F932E6}"/>
              </a:ext>
            </a:extLst>
          </p:cNvPr>
          <p:cNvSpPr/>
          <p:nvPr/>
        </p:nvSpPr>
        <p:spPr>
          <a:xfrm>
            <a:off x="1" y="-55984"/>
            <a:ext cx="2204357" cy="678802"/>
          </a:xfrm>
          <a:prstGeom prst="rect">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latin typeface="Arial" panose="020B0604020202020204" pitchFamily="34" charset="0"/>
                <a:cs typeface="Arial" panose="020B0604020202020204" pitchFamily="34" charset="0"/>
              </a:rPr>
              <a:t>ACTIVITY 2</a:t>
            </a:r>
          </a:p>
        </p:txBody>
      </p:sp>
      <p:sp>
        <p:nvSpPr>
          <p:cNvPr id="5" name="TextBox 4">
            <a:extLst>
              <a:ext uri="{FF2B5EF4-FFF2-40B4-BE49-F238E27FC236}">
                <a16:creationId xmlns:a16="http://schemas.microsoft.com/office/drawing/2014/main" id="{4DA93F23-D9F3-4D9D-AE9A-7648EC4A5E91}"/>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7" name="Slide Number Placeholder 3">
            <a:extLst>
              <a:ext uri="{FF2B5EF4-FFF2-40B4-BE49-F238E27FC236}">
                <a16:creationId xmlns:a16="http://schemas.microsoft.com/office/drawing/2014/main" id="{3B6BD59D-F4D0-4C62-A883-9656E3C563B6}"/>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8</a:t>
            </a:fld>
            <a:endParaRPr lang="en-US" dirty="0">
              <a:solidFill>
                <a:schemeClr val="tx1"/>
              </a:solidFill>
            </a:endParaRPr>
          </a:p>
        </p:txBody>
      </p:sp>
      <p:pic>
        <p:nvPicPr>
          <p:cNvPr id="2" name="Online Media 1" title="Credit Cards, Good Debt vs. Bad Debt (Virtual School Workshop) – Meet Reckless Rhonda">
            <a:hlinkClick r:id="" action="ppaction://media"/>
            <a:extLst>
              <a:ext uri="{FF2B5EF4-FFF2-40B4-BE49-F238E27FC236}">
                <a16:creationId xmlns:a16="http://schemas.microsoft.com/office/drawing/2014/main" id="{CFE5E8AB-7256-4C47-9AC7-150FB908E80F}"/>
              </a:ext>
            </a:extLst>
          </p:cNvPr>
          <p:cNvPicPr>
            <a:picLocks noRot="1" noChangeAspect="1"/>
          </p:cNvPicPr>
          <p:nvPr>
            <a:videoFile r:link="rId1"/>
          </p:nvPr>
        </p:nvPicPr>
        <p:blipFill>
          <a:blip r:embed="rId4"/>
          <a:stretch>
            <a:fillRect/>
          </a:stretch>
        </p:blipFill>
        <p:spPr>
          <a:xfrm>
            <a:off x="1648177" y="1463059"/>
            <a:ext cx="5847646" cy="3303920"/>
          </a:xfrm>
          <a:prstGeom prst="rect">
            <a:avLst/>
          </a:prstGeom>
        </p:spPr>
      </p:pic>
    </p:spTree>
    <p:extLst>
      <p:ext uri="{BB962C8B-B14F-4D97-AF65-F5344CB8AC3E}">
        <p14:creationId xmlns:p14="http://schemas.microsoft.com/office/powerpoint/2010/main" val="726016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2763D95-3F33-4192-965B-123FB8CE621D}"/>
              </a:ext>
              <a:ext uri="{C183D7F6-B498-43B3-948B-1728B52AA6E4}">
                <adec:decorative xmlns:adec="http://schemas.microsoft.com/office/drawing/2017/decorative" val="1"/>
              </a:ext>
            </a:extLst>
          </p:cNvPr>
          <p:cNvSpPr/>
          <p:nvPr/>
        </p:nvSpPr>
        <p:spPr>
          <a:xfrm>
            <a:off x="0" y="0"/>
            <a:ext cx="9144000" cy="5143500"/>
          </a:xfrm>
          <a:prstGeom prst="rect">
            <a:avLst/>
          </a:prstGeom>
          <a:solidFill>
            <a:srgbClr val="5DD5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6" name="Title 5" descr="Speech bubble saying “Discussion”">
            <a:extLst>
              <a:ext uri="{FF2B5EF4-FFF2-40B4-BE49-F238E27FC236}">
                <a16:creationId xmlns:a16="http://schemas.microsoft.com/office/drawing/2014/main" id="{66D155E0-07F7-4EFA-B90E-D6DA32E774E0}"/>
              </a:ext>
            </a:extLst>
          </p:cNvPr>
          <p:cNvSpPr>
            <a:spLocks noGrp="1"/>
          </p:cNvSpPr>
          <p:nvPr>
            <p:ph type="ctrTitle"/>
          </p:nvPr>
        </p:nvSpPr>
        <p:spPr>
          <a:xfrm>
            <a:off x="2136531" y="1002324"/>
            <a:ext cx="4658611" cy="3121269"/>
          </a:xfrm>
          <a:prstGeom prst="wedgeEllipseCallout">
            <a:avLst/>
          </a:prstGeom>
          <a:solidFill>
            <a:schemeClr val="bg1"/>
          </a:solidFill>
          <a:ln>
            <a:noFill/>
            <a:prstDash/>
          </a:ln>
          <a:effectLst>
            <a:outerShdw blurRad="57150" dist="19050" dir="5400000" algn="ctr" rotWithShape="0">
              <a:srgbClr val="000000">
                <a:alpha val="63000"/>
              </a:srgbClr>
            </a:outerShdw>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lnSpc>
                <a:spcPct val="100000"/>
              </a:lnSpc>
              <a:spcBef>
                <a:spcPts val="0"/>
              </a:spcBef>
              <a:defRPr/>
            </a:pPr>
            <a:r>
              <a:rPr lang="en-US" sz="3750" b="1" dirty="0">
                <a:solidFill>
                  <a:schemeClr val="tx1"/>
                </a:solidFill>
                <a:latin typeface="Arial" panose="020B0604020202020204" pitchFamily="34" charset="0"/>
                <a:cs typeface="Arial" panose="020B0604020202020204" pitchFamily="34" charset="0"/>
              </a:rPr>
              <a:t>Discussion</a:t>
            </a:r>
          </a:p>
        </p:txBody>
      </p:sp>
      <p:sp>
        <p:nvSpPr>
          <p:cNvPr id="8" name="Rectangle 7">
            <a:extLst>
              <a:ext uri="{FF2B5EF4-FFF2-40B4-BE49-F238E27FC236}">
                <a16:creationId xmlns:a16="http://schemas.microsoft.com/office/drawing/2014/main" id="{82C75D6D-696E-4379-9DC8-91695F42F981}"/>
              </a:ext>
            </a:extLst>
          </p:cNvPr>
          <p:cNvSpPr/>
          <p:nvPr/>
        </p:nvSpPr>
        <p:spPr>
          <a:xfrm>
            <a:off x="1" y="-55984"/>
            <a:ext cx="2204357" cy="678802"/>
          </a:xfrm>
          <a:prstGeom prst="rect">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latin typeface="Arial" panose="020B0604020202020204" pitchFamily="34" charset="0"/>
                <a:cs typeface="Arial" panose="020B0604020202020204" pitchFamily="34" charset="0"/>
              </a:rPr>
              <a:t>ACTIVITY 2</a:t>
            </a:r>
          </a:p>
        </p:txBody>
      </p:sp>
      <p:sp>
        <p:nvSpPr>
          <p:cNvPr id="5" name="TextBox 4">
            <a:extLst>
              <a:ext uri="{FF2B5EF4-FFF2-40B4-BE49-F238E27FC236}">
                <a16:creationId xmlns:a16="http://schemas.microsoft.com/office/drawing/2014/main" id="{23F0CB3A-BEE8-47CD-8037-6339DEE32D5E}"/>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9" name="Slide Number Placeholder 3">
            <a:extLst>
              <a:ext uri="{FF2B5EF4-FFF2-40B4-BE49-F238E27FC236}">
                <a16:creationId xmlns:a16="http://schemas.microsoft.com/office/drawing/2014/main" id="{F69CD396-689D-40C0-AB0F-0AEA95024B9F}"/>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9</a:t>
            </a:fld>
            <a:endParaRPr lang="en-US" dirty="0">
              <a:solidFill>
                <a:schemeClr val="tx1"/>
              </a:solidFill>
            </a:endParaRPr>
          </a:p>
        </p:txBody>
      </p:sp>
    </p:spTree>
    <p:extLst>
      <p:ext uri="{BB962C8B-B14F-4D97-AF65-F5344CB8AC3E}">
        <p14:creationId xmlns:p14="http://schemas.microsoft.com/office/powerpoint/2010/main" val="209997920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69058AC9EE228429B276728904E28CD" ma:contentTypeVersion="12" ma:contentTypeDescription="Create a new document." ma:contentTypeScope="" ma:versionID="aac4e6d61c5f0c6f1bad130ea1ce5c85">
  <xsd:schema xmlns:xsd="http://www.w3.org/2001/XMLSchema" xmlns:xs="http://www.w3.org/2001/XMLSchema" xmlns:p="http://schemas.microsoft.com/office/2006/metadata/properties" xmlns:ns2="be3e311a-cf24-422d-8724-fb8608ceb2d1" xmlns:ns3="2bc3e199-3002-4639-b6ee-c7b7ae722963" targetNamespace="http://schemas.microsoft.com/office/2006/metadata/properties" ma:root="true" ma:fieldsID="4a33fef81ee09fb63e6babb9d27e432d" ns2:_="" ns3:_="">
    <xsd:import namespace="be3e311a-cf24-422d-8724-fb8608ceb2d1"/>
    <xsd:import namespace="2bc3e199-3002-4639-b6ee-c7b7ae72296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EventHashCode" minOccurs="0"/>
                <xsd:element ref="ns2:MediaServiceGenerationTim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3e311a-cf24-422d-8724-fb8608ceb2d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c3e199-3002-4639-b6ee-c7b7ae722963"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AAB0DBF-EB43-4451-9C0E-2795A94965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e3e311a-cf24-422d-8724-fb8608ceb2d1"/>
    <ds:schemaRef ds:uri="2bc3e199-3002-4639-b6ee-c7b7ae7229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1CB4C1F-B6DA-4953-91C4-89089FDEF325}">
  <ds:schemaRefs>
    <ds:schemaRef ds:uri="http://purl.org/dc/terms/"/>
    <ds:schemaRef ds:uri="http://schemas.microsoft.com/office/infopath/2007/PartnerControls"/>
    <ds:schemaRef ds:uri="http://schemas.openxmlformats.org/package/2006/metadata/core-properties"/>
    <ds:schemaRef ds:uri="be3e311a-cf24-422d-8724-fb8608ceb2d1"/>
    <ds:schemaRef ds:uri="http://www.w3.org/XML/1998/namespace"/>
    <ds:schemaRef ds:uri="http://schemas.microsoft.com/office/2006/documentManagement/types"/>
    <ds:schemaRef ds:uri="http://purl.org/dc/elements/1.1/"/>
    <ds:schemaRef ds:uri="http://purl.org/dc/dcmitype/"/>
    <ds:schemaRef ds:uri="2bc3e199-3002-4639-b6ee-c7b7ae722963"/>
    <ds:schemaRef ds:uri="http://schemas.microsoft.com/office/2006/metadata/properties"/>
  </ds:schemaRefs>
</ds:datastoreItem>
</file>

<file path=customXml/itemProps3.xml><?xml version="1.0" encoding="utf-8"?>
<ds:datastoreItem xmlns:ds="http://schemas.openxmlformats.org/officeDocument/2006/customXml" ds:itemID="{21517678-0C66-4198-8405-375435C61A0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2255</Words>
  <Application>Microsoft Office PowerPoint</Application>
  <PresentationFormat>On-screen Show (16:9)</PresentationFormat>
  <Paragraphs>182</Paragraphs>
  <Slides>15</Slides>
  <Notes>15</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Arial Black</vt:lpstr>
      <vt:lpstr>Calibri</vt:lpstr>
      <vt:lpstr>Calibri Light</vt:lpstr>
      <vt:lpstr>Office Theme</vt:lpstr>
      <vt:lpstr>Credit Cards &amp; Bad Debt vs. Good Debt</vt:lpstr>
      <vt:lpstr>Disclaimer</vt:lpstr>
      <vt:lpstr>PowerPoint Presentation</vt:lpstr>
      <vt:lpstr>What is debt?  What is a credit card?  What is the consequence of not paying your debts?  </vt:lpstr>
      <vt:lpstr>How many of you have a credit card of your own? What type of purchase do you put on your credit card? Who has other types of cards? (e.g., debit, prepaid cards)</vt:lpstr>
      <vt:lpstr>What is the difference between good debt and bad debt? List examples of each on your chart paper.</vt:lpstr>
      <vt:lpstr>Discussion</vt:lpstr>
      <vt:lpstr>Meet Reckless Rhonda</vt:lpstr>
      <vt:lpstr>Discussion</vt:lpstr>
      <vt:lpstr>Keep your identity safe</vt:lpstr>
      <vt:lpstr>Keep your identity safe</vt:lpstr>
      <vt:lpstr>What did you learn from today’s workshop?</vt:lpstr>
      <vt:lpstr>My Financial Literacy Exit Ticket</vt:lpstr>
      <vt:lpstr>Request a financial literacy session</vt:lpstr>
      <vt:lpstr>© 2021 Chartered Professional Accountants of Canada All rights reserved. This publication is protected by copyright and written permission is required to reproduce, store in a retrieval system or transmit in any form or by any means (electronic, mechanical, photocopying, recording, or otherwise).  For information regarding permission, please contact financialliteracy@cpacanada.ca</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Virtual School Session - Credit Cards</dc:title>
  <dc:subject>Credit </dc:subject>
  <dc:creator/>
  <cp:keywords>CPA Canada, financial literacy, school, virtual session, virtual school session ppt, credit cards</cp:keywords>
  <cp:lastModifiedBy/>
  <cp:revision>1</cp:revision>
  <dcterms:created xsi:type="dcterms:W3CDTF">2019-12-24T13:52:54Z</dcterms:created>
  <dcterms:modified xsi:type="dcterms:W3CDTF">2021-06-22T20:43:19Z</dcterms:modified>
  <cp:category>Financial literacy</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0x010100369058AC9EE228429B276728904E28CD</vt:lpwstr>
  </property>
</Properties>
</file>