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1.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26"/>
  </p:notesMasterIdLst>
  <p:sldIdLst>
    <p:sldId id="256" r:id="rId5"/>
    <p:sldId id="1800" r:id="rId6"/>
    <p:sldId id="1801" r:id="rId7"/>
    <p:sldId id="260" r:id="rId8"/>
    <p:sldId id="276" r:id="rId9"/>
    <p:sldId id="277" r:id="rId10"/>
    <p:sldId id="271" r:id="rId11"/>
    <p:sldId id="282" r:id="rId12"/>
    <p:sldId id="1803" r:id="rId13"/>
    <p:sldId id="283" r:id="rId14"/>
    <p:sldId id="1804" r:id="rId15"/>
    <p:sldId id="284" r:id="rId16"/>
    <p:sldId id="1805" r:id="rId17"/>
    <p:sldId id="285" r:id="rId18"/>
    <p:sldId id="1806" r:id="rId19"/>
    <p:sldId id="286" r:id="rId20"/>
    <p:sldId id="278" r:id="rId21"/>
    <p:sldId id="280" r:id="rId22"/>
    <p:sldId id="1808" r:id="rId23"/>
    <p:sldId id="1809" r:id="rId24"/>
    <p:sldId id="1771" r:id="rId2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8"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87" autoAdjust="0"/>
    <p:restoredTop sz="54762" autoAdjust="0"/>
  </p:normalViewPr>
  <p:slideViewPr>
    <p:cSldViewPr snapToGrid="0">
      <p:cViewPr varScale="1">
        <p:scale>
          <a:sx n="68" d="100"/>
          <a:sy n="68" d="100"/>
        </p:scale>
        <p:origin x="1866"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3-12T15:33:44.993" idx="1">
    <p:pos x="4590" y="731"/>
    <p:text>This worksheet is currently being used in our in-person sessions. I will place the French worksheet screenshot in the final file.</p:text>
    <p:extLst>
      <p:ext uri="{C676402C-5697-4E1C-873F-D02D1690AC5C}">
        <p15:threadingInfo xmlns:p15="http://schemas.microsoft.com/office/powerpoint/2012/main" timeZoneBias="30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5B94B0-FAB2-4A7C-9B24-E761C7246F70}" type="datetimeFigureOut">
              <a:rPr lang="en-US" smtClean="0"/>
              <a:t>6/22/2021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8696F8-6659-4577-BCBA-679FDA833FEB}" type="slidenum">
              <a:rPr lang="en-US" smtClean="0"/>
              <a:t>‹#›</a:t>
            </a:fld>
            <a:endParaRPr lang="en-US"/>
          </a:p>
        </p:txBody>
      </p:sp>
    </p:spTree>
    <p:extLst>
      <p:ext uri="{BB962C8B-B14F-4D97-AF65-F5344CB8AC3E}">
        <p14:creationId xmlns:p14="http://schemas.microsoft.com/office/powerpoint/2010/main" val="393917644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kern="1200" baseline="0" dirty="0">
                <a:solidFill>
                  <a:schemeClr val="tx1"/>
                </a:solidFill>
                <a:latin typeface="+mn-lt"/>
                <a:ea typeface="+mn-ea"/>
                <a:cs typeface="+mn-cs"/>
              </a:rPr>
              <a:t>To present the ppt, launch Flipping book. </a:t>
            </a:r>
            <a:r>
              <a:rPr lang="en-US" sz="900" b="0" i="0" u="none" strike="noStrike" kern="1200" baseline="0" dirty="0">
                <a:solidFill>
                  <a:schemeClr val="tx1"/>
                </a:solidFill>
                <a:latin typeface="+mn-lt"/>
                <a:ea typeface="+mn-ea"/>
                <a:cs typeface="+mn-cs"/>
              </a:rPr>
              <a:t>Copy and paster this link in your browser:</a:t>
            </a:r>
          </a:p>
          <a:p>
            <a:r>
              <a:rPr lang="en-US" sz="900" b="0" i="0" u="none" strike="noStrike" kern="1200" baseline="0" dirty="0">
                <a:solidFill>
                  <a:schemeClr val="tx1"/>
                </a:solidFill>
                <a:latin typeface="+mn-lt"/>
                <a:ea typeface="+mn-ea"/>
                <a:cs typeface="+mn-cs"/>
              </a:rPr>
              <a:t>https://online.flippingbook.com/view/83341567/</a:t>
            </a:r>
          </a:p>
          <a:p>
            <a:endParaRPr lang="en-US" sz="900" b="1" i="0" u="none" strike="noStrike" kern="1200" baseline="0" dirty="0">
              <a:solidFill>
                <a:schemeClr val="tx1"/>
              </a:solidFill>
              <a:latin typeface="+mn-lt"/>
              <a:ea typeface="+mn-ea"/>
              <a:cs typeface="+mn-cs"/>
            </a:endParaRPr>
          </a:p>
          <a:p>
            <a:endParaRPr lang="en-US" sz="900" b="1" i="0" u="none" strike="noStrike" kern="1200" baseline="0" dirty="0">
              <a:solidFill>
                <a:schemeClr val="tx1"/>
              </a:solidFill>
              <a:latin typeface="+mn-lt"/>
              <a:ea typeface="+mn-ea"/>
              <a:cs typeface="+mn-cs"/>
            </a:endParaRPr>
          </a:p>
          <a:p>
            <a:r>
              <a:rPr lang="en-US" sz="900" b="1" i="0" u="none" strike="noStrike" kern="1200" baseline="0" dirty="0">
                <a:solidFill>
                  <a:schemeClr val="tx1"/>
                </a:solidFill>
                <a:latin typeface="+mn-lt"/>
                <a:ea typeface="+mn-ea"/>
                <a:cs typeface="+mn-cs"/>
              </a:rPr>
              <a:t>Learning objective:</a:t>
            </a:r>
          </a:p>
          <a:p>
            <a:r>
              <a:rPr lang="en-US" sz="900" b="0" i="0" u="none" strike="noStrike" kern="1200" baseline="0" dirty="0">
                <a:solidFill>
                  <a:schemeClr val="tx1"/>
                </a:solidFill>
                <a:latin typeface="+mn-lt"/>
                <a:ea typeface="+mn-ea"/>
                <a:cs typeface="+mn-cs"/>
              </a:rPr>
              <a:t>Setting </a:t>
            </a:r>
            <a:r>
              <a:rPr lang="en-US" sz="900" b="0" i="1" u="none" strike="noStrike" kern="1200" baseline="0" dirty="0">
                <a:solidFill>
                  <a:schemeClr val="tx1"/>
                </a:solidFill>
                <a:latin typeface="+mn-lt"/>
                <a:ea typeface="+mn-ea"/>
                <a:cs typeface="+mn-cs"/>
              </a:rPr>
              <a:t>S.M.A.R.T </a:t>
            </a:r>
            <a:r>
              <a:rPr lang="en-US" sz="900" b="0" i="0" u="none" strike="noStrike" kern="1200" baseline="0" dirty="0">
                <a:solidFill>
                  <a:schemeClr val="tx1"/>
                </a:solidFill>
                <a:latin typeface="+mn-lt"/>
                <a:ea typeface="+mn-ea"/>
                <a:cs typeface="+mn-cs"/>
              </a:rPr>
              <a:t>goals is important because they keep you on track for making dreams tangible and achievable.</a:t>
            </a:r>
          </a:p>
          <a:p>
            <a:endParaRPr lang="en-US" sz="900" b="0" i="0" u="none" strike="noStrike" kern="1200" baseline="0" dirty="0">
              <a:solidFill>
                <a:schemeClr val="tx1"/>
              </a:solidFill>
              <a:latin typeface="+mn-lt"/>
              <a:ea typeface="+mn-ea"/>
              <a:cs typeface="+mn-cs"/>
            </a:endParaRPr>
          </a:p>
          <a:p>
            <a:r>
              <a:rPr lang="en-US" sz="900" b="1" i="0" u="none" strike="noStrike" kern="1200" baseline="0" dirty="0">
                <a:solidFill>
                  <a:schemeClr val="tx1"/>
                </a:solidFill>
                <a:latin typeface="+mn-lt"/>
                <a:ea typeface="+mn-ea"/>
                <a:cs typeface="+mn-cs"/>
              </a:rPr>
              <a:t>Introduction and Lesson Set-up</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Briefly introduce yourself (if necessary).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Introduction should only take five minutes.</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Briefly outline the structure of the lesson plan and what they can expect for the next 45 minutes. Introduction should only take five minutes.</a:t>
            </a:r>
          </a:p>
        </p:txBody>
      </p:sp>
      <p:sp>
        <p:nvSpPr>
          <p:cNvPr id="4" name="Slide Number Placeholder 3"/>
          <p:cNvSpPr>
            <a:spLocks noGrp="1"/>
          </p:cNvSpPr>
          <p:nvPr>
            <p:ph type="sldNum" sz="quarter" idx="5"/>
          </p:nvPr>
        </p:nvSpPr>
        <p:spPr/>
        <p:txBody>
          <a:bodyPr/>
          <a:lstStyle/>
          <a:p>
            <a:fld id="{638696F8-6659-4577-BCBA-679FDA833FEB}" type="slidenum">
              <a:rPr lang="en-US" smtClean="0"/>
              <a:t>1</a:t>
            </a:fld>
            <a:endParaRPr lang="en-US"/>
          </a:p>
        </p:txBody>
      </p:sp>
    </p:spTree>
    <p:extLst>
      <p:ext uri="{BB962C8B-B14F-4D97-AF65-F5344CB8AC3E}">
        <p14:creationId xmlns:p14="http://schemas.microsoft.com/office/powerpoint/2010/main" val="767971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u="none" strike="noStrike" baseline="0" dirty="0">
                <a:solidFill>
                  <a:srgbClr val="000000"/>
                </a:solidFill>
                <a:latin typeface="+mn-lt"/>
              </a:rPr>
              <a:t>Activity: Learning to Set </a:t>
            </a:r>
            <a:r>
              <a:rPr lang="en-US" sz="900" b="1" i="1" u="none" strike="noStrike" baseline="0" dirty="0">
                <a:solidFill>
                  <a:srgbClr val="000000"/>
                </a:solidFill>
                <a:latin typeface="+mn-lt"/>
              </a:rPr>
              <a:t>S.M.A.R.T. </a:t>
            </a:r>
            <a:r>
              <a:rPr lang="en-US" sz="900" b="1" i="0" u="none" strike="noStrike" baseline="0" dirty="0">
                <a:solidFill>
                  <a:srgbClr val="000000"/>
                </a:solidFill>
                <a:latin typeface="+mn-lt"/>
              </a:rPr>
              <a:t>Goals </a:t>
            </a:r>
          </a:p>
          <a:p>
            <a:pPr marL="171450" indent="-171450">
              <a:buFont typeface="Arial" panose="020B0604020202020204" pitchFamily="34" charset="0"/>
              <a:buChar char="•"/>
            </a:pPr>
            <a:r>
              <a:rPr lang="fr-CA" sz="900" b="0" dirty="0">
                <a:latin typeface="+mn-lt"/>
              </a:rPr>
              <a:t>Read out </a:t>
            </a:r>
            <a:r>
              <a:rPr lang="fr-CA" sz="900" b="0" dirty="0" err="1">
                <a:latin typeface="+mn-lt"/>
              </a:rPr>
              <a:t>Fareen’s</a:t>
            </a:r>
            <a:r>
              <a:rPr lang="fr-CA" sz="900" b="0" dirty="0">
                <a:latin typeface="+mn-lt"/>
              </a:rPr>
              <a:t> goal: </a:t>
            </a:r>
            <a:r>
              <a:rPr lang="en-US" sz="900" b="0" dirty="0">
                <a:latin typeface="+mn-lt"/>
              </a:rPr>
              <a:t>“</a:t>
            </a:r>
            <a:r>
              <a:rPr lang="en-US" sz="900" b="0" i="1" dirty="0">
                <a:latin typeface="+mn-lt"/>
              </a:rPr>
              <a:t>I want to do better in History class.”</a:t>
            </a:r>
            <a:endParaRPr lang="fr-CA" sz="900" b="0" dirty="0">
              <a:latin typeface="+mn-lt"/>
            </a:endParaRPr>
          </a:p>
          <a:p>
            <a:pPr marL="171450" indent="-171450">
              <a:buFont typeface="Arial" panose="020B0604020202020204" pitchFamily="34" charset="0"/>
              <a:buChar char="•"/>
            </a:pPr>
            <a:r>
              <a:rPr lang="en-US" sz="900" b="0" i="0" dirty="0">
                <a:latin typeface="+mn-lt"/>
              </a:rPr>
              <a:t>Ask students: </a:t>
            </a:r>
            <a:r>
              <a:rPr lang="en-US" sz="900" b="0" dirty="0">
                <a:latin typeface="+mn-lt"/>
              </a:rPr>
              <a:t>Is </a:t>
            </a:r>
            <a:r>
              <a:rPr lang="en-US" sz="900" b="0" dirty="0" err="1">
                <a:latin typeface="+mn-lt"/>
              </a:rPr>
              <a:t>Fareen’s</a:t>
            </a:r>
            <a:r>
              <a:rPr lang="en-US" sz="900" b="0" dirty="0">
                <a:latin typeface="+mn-lt"/>
              </a:rPr>
              <a:t> goal SMART?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latin typeface="+mn-lt"/>
              </a:rPr>
              <a:t>Encourage students to use the chat feature included in whatever platform you are using (i.e. Zoom, Skype, Teams). </a:t>
            </a:r>
          </a:p>
          <a:p>
            <a:endParaRPr lang="fr-CA" sz="900" b="0" dirty="0">
              <a:latin typeface="+mn-lt"/>
            </a:endParaRPr>
          </a:p>
          <a:p>
            <a:r>
              <a:rPr lang="en-US" sz="900" b="0" dirty="0">
                <a:latin typeface="+mn-lt"/>
              </a:rPr>
              <a:t>Answer: No. Why?</a:t>
            </a:r>
          </a:p>
          <a:p>
            <a:pPr marL="285750" marR="0" indent="-285750">
              <a:spcBef>
                <a:spcPts val="0"/>
              </a:spcBef>
              <a:spcAft>
                <a:spcPts val="0"/>
              </a:spcAft>
              <a:buFont typeface="Wingdings" panose="05000000000000000000" pitchFamily="2" charset="2"/>
              <a:buChar char="§"/>
            </a:pPr>
            <a:r>
              <a:rPr lang="en-US" sz="900" b="0" dirty="0" err="1">
                <a:effectLst/>
                <a:latin typeface="+mn-lt"/>
                <a:ea typeface="Calibri" panose="020F0502020204030204" pitchFamily="34" charset="0"/>
                <a:cs typeface="Times New Roman" panose="02020603050405020304" pitchFamily="18" charset="0"/>
              </a:rPr>
              <a:t>Fareen’s</a:t>
            </a:r>
            <a:r>
              <a:rPr lang="en-US" sz="900" b="0" dirty="0">
                <a:effectLst/>
                <a:latin typeface="+mn-lt"/>
                <a:ea typeface="Calibri" panose="020F0502020204030204" pitchFamily="34" charset="0"/>
                <a:cs typeface="Times New Roman" panose="02020603050405020304" pitchFamily="18" charset="0"/>
              </a:rPr>
              <a:t> has great intentions on wanting to do better in history class, but it is not considered a SMART goal. There are a few reasons for this, firstly, “wanting to do better” isn’t a “specific” enough goal. What does she mean by “better”? If </a:t>
            </a:r>
            <a:r>
              <a:rPr lang="en-US" sz="900" b="0" dirty="0" err="1">
                <a:effectLst/>
                <a:latin typeface="+mn-lt"/>
                <a:ea typeface="Calibri" panose="020F0502020204030204" pitchFamily="34" charset="0"/>
                <a:cs typeface="Times New Roman" panose="02020603050405020304" pitchFamily="18" charset="0"/>
              </a:rPr>
              <a:t>Fareen</a:t>
            </a:r>
            <a:r>
              <a:rPr lang="en-US" sz="900" b="0" dirty="0">
                <a:effectLst/>
                <a:latin typeface="+mn-lt"/>
                <a:ea typeface="Calibri" panose="020F0502020204030204" pitchFamily="34" charset="0"/>
                <a:cs typeface="Times New Roman" panose="02020603050405020304" pitchFamily="18" charset="0"/>
              </a:rPr>
              <a:t> had said she wants to get an A in history, this would have been more specific and measurable. Also, this goal doesn’t have a deadline, does </a:t>
            </a:r>
            <a:r>
              <a:rPr lang="en-US" sz="900" b="0" dirty="0" err="1">
                <a:effectLst/>
                <a:latin typeface="+mn-lt"/>
                <a:ea typeface="Calibri" panose="020F0502020204030204" pitchFamily="34" charset="0"/>
                <a:cs typeface="Times New Roman" panose="02020603050405020304" pitchFamily="18" charset="0"/>
              </a:rPr>
              <a:t>Fareen</a:t>
            </a:r>
            <a:r>
              <a:rPr lang="en-US" sz="900" b="0" dirty="0">
                <a:effectLst/>
                <a:latin typeface="+mn-lt"/>
                <a:ea typeface="Calibri" panose="020F0502020204030204" pitchFamily="34" charset="0"/>
                <a:cs typeface="Times New Roman" panose="02020603050405020304" pitchFamily="18" charset="0"/>
              </a:rPr>
              <a:t> want to do better in grade 9 history class? Grade 10? Maybe she wants to do better by the time she graduates high school.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effectLst/>
                <a:latin typeface="+mn-lt"/>
                <a:ea typeface="Calibri" panose="020F0502020204030204" pitchFamily="34" charset="0"/>
                <a:cs typeface="Times New Roman" panose="02020603050405020304" pitchFamily="18" charset="0"/>
              </a:rPr>
              <a:t>To turn this into a SMART goal, we could add a deadline, we can say “I want to get an A in History class by the time I graduate high school</a:t>
            </a:r>
            <a:r>
              <a:rPr lang="en-US" sz="900" b="0" u="none" dirty="0">
                <a:effectLst/>
                <a:latin typeface="+mn-lt"/>
                <a:ea typeface="Calibri" panose="020F0502020204030204" pitchFamily="34" charset="0"/>
                <a:cs typeface="Times New Roman" panose="02020603050405020304" pitchFamily="18" charset="0"/>
              </a:rPr>
              <a:t>.”  </a:t>
            </a:r>
          </a:p>
          <a:p>
            <a:pPr marL="285750" marR="0" indent="-285750">
              <a:spcBef>
                <a:spcPts val="0"/>
              </a:spcBef>
              <a:spcAft>
                <a:spcPts val="0"/>
              </a:spcAft>
              <a:buFont typeface="Arial" panose="020B0604020202020204" pitchFamily="34" charset="0"/>
              <a:buChar char="•"/>
            </a:pPr>
            <a:endParaRPr lang="en-US" sz="900" b="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sz="900" b="0" dirty="0">
                <a:effectLst/>
                <a:latin typeface="+mn-lt"/>
                <a:ea typeface="Calibri" panose="020F0502020204030204" pitchFamily="34" charset="0"/>
                <a:cs typeface="Times New Roman" panose="02020603050405020304" pitchFamily="18" charset="0"/>
              </a:rPr>
              <a:t> </a:t>
            </a:r>
          </a:p>
          <a:p>
            <a:endParaRPr lang="fr-CA" sz="900" b="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10</a:t>
            </a:fld>
            <a:endParaRPr lang="en-US"/>
          </a:p>
        </p:txBody>
      </p:sp>
    </p:spTree>
    <p:extLst>
      <p:ext uri="{BB962C8B-B14F-4D97-AF65-F5344CB8AC3E}">
        <p14:creationId xmlns:p14="http://schemas.microsoft.com/office/powerpoint/2010/main" val="418719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11</a:t>
            </a:fld>
            <a:endParaRPr lang="en-US"/>
          </a:p>
        </p:txBody>
      </p:sp>
    </p:spTree>
    <p:extLst>
      <p:ext uri="{BB962C8B-B14F-4D97-AF65-F5344CB8AC3E}">
        <p14:creationId xmlns:p14="http://schemas.microsoft.com/office/powerpoint/2010/main" val="2171408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u="none" strike="noStrike" baseline="0" dirty="0">
                <a:solidFill>
                  <a:srgbClr val="000000"/>
                </a:solidFill>
                <a:latin typeface="+mn-lt"/>
              </a:rPr>
              <a:t>Activity: Learning to Set </a:t>
            </a:r>
            <a:r>
              <a:rPr lang="en-US" sz="900" b="1" i="1" u="none" strike="noStrike" baseline="0" dirty="0">
                <a:solidFill>
                  <a:srgbClr val="000000"/>
                </a:solidFill>
                <a:latin typeface="+mn-lt"/>
              </a:rPr>
              <a:t>S.M.A.R.T. </a:t>
            </a:r>
            <a:r>
              <a:rPr lang="en-US" sz="900" b="1" i="0" u="none" strike="noStrike" baseline="0" dirty="0">
                <a:solidFill>
                  <a:srgbClr val="000000"/>
                </a:solidFill>
                <a:latin typeface="+mn-lt"/>
              </a:rPr>
              <a:t>Goals </a:t>
            </a:r>
          </a:p>
          <a:p>
            <a:pPr marL="171450" indent="-171450">
              <a:buFont typeface="Arial" panose="020B0604020202020204" pitchFamily="34" charset="0"/>
              <a:buChar char="•"/>
            </a:pPr>
            <a:r>
              <a:rPr lang="fr-CA" b="0" dirty="0">
                <a:latin typeface="+mn-lt"/>
              </a:rPr>
              <a:t>Read out </a:t>
            </a:r>
            <a:r>
              <a:rPr lang="fr-CA" b="0" dirty="0" err="1">
                <a:latin typeface="+mn-lt"/>
              </a:rPr>
              <a:t>Marika’s</a:t>
            </a:r>
            <a:r>
              <a:rPr lang="fr-CA" b="0" dirty="0">
                <a:latin typeface="+mn-lt"/>
              </a:rPr>
              <a:t> goal: </a:t>
            </a:r>
            <a:r>
              <a:rPr lang="en-US" sz="900" b="0" dirty="0">
                <a:latin typeface="+mn-lt"/>
              </a:rPr>
              <a:t>“</a:t>
            </a:r>
            <a:r>
              <a:rPr lang="en-US" sz="900" b="0" i="1" dirty="0">
                <a:latin typeface="+mn-lt"/>
              </a:rPr>
              <a:t>I want to contribute $300 of my babysitting money to my friend’s mom’s charity by December.”</a:t>
            </a:r>
            <a:endParaRPr lang="fr-CA" b="0" dirty="0">
              <a:latin typeface="+mn-lt"/>
            </a:endParaRPr>
          </a:p>
          <a:p>
            <a:pPr marL="171450" indent="-171450">
              <a:buFont typeface="Arial" panose="020B0604020202020204" pitchFamily="34" charset="0"/>
              <a:buChar char="•"/>
            </a:pPr>
            <a:r>
              <a:rPr lang="en-US" sz="900" b="0" i="0" dirty="0">
                <a:latin typeface="+mn-lt"/>
              </a:rPr>
              <a:t>Ask students: </a:t>
            </a:r>
            <a:r>
              <a:rPr lang="en-US" sz="900" b="0" dirty="0">
                <a:latin typeface="+mn-lt"/>
              </a:rPr>
              <a:t>Is Marika’s goal SMART?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Encourage students to use the chat feature included in whatever platform you are using (i.e. Zoom, Skype, Teams). </a:t>
            </a:r>
          </a:p>
          <a:p>
            <a:endParaRPr lang="en-US" b="0" i="1" noProof="0" dirty="0">
              <a:latin typeface="+mn-lt"/>
            </a:endParaRPr>
          </a:p>
          <a:p>
            <a:r>
              <a:rPr lang="en-US" b="1" dirty="0">
                <a:latin typeface="+mn-lt"/>
              </a:rPr>
              <a:t>Answer: Yes. Why?</a:t>
            </a:r>
          </a:p>
          <a:p>
            <a:pPr marL="171450" marR="0" indent="-1714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Specific – Specific because she clearly states that she wants to donate $300 of her babysitting money. </a:t>
            </a:r>
          </a:p>
          <a:p>
            <a:pPr marL="171450" marR="0" indent="-1714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Measurable – It’s measurable because we can easily measure how much money she contributed by 2021. </a:t>
            </a:r>
          </a:p>
          <a:p>
            <a:pPr marL="171450" marR="0" indent="-1714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Attainable – Is it attainable. After babysitting for the year, Marika could very well be able to donate $300 to her mom’s friend’s charity. </a:t>
            </a:r>
          </a:p>
          <a:p>
            <a:pPr marL="171450" marR="0" indent="-1714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Realistic – Next, she has determined it is realistic for her to achieve within a year of saving some of her babysitting money. </a:t>
            </a:r>
          </a:p>
          <a:p>
            <a:pPr marL="171450" marR="0" indent="-1714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Timely – Finally, does he have a set ‘time-frame’? Yes, she has indicated she will donate by December 2021.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ndParaRPr>
          </a:p>
          <a:p>
            <a:endParaRPr lang="en-US" b="0" i="1" noProof="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12</a:t>
            </a:fld>
            <a:endParaRPr lang="en-US"/>
          </a:p>
        </p:txBody>
      </p:sp>
    </p:spTree>
    <p:extLst>
      <p:ext uri="{BB962C8B-B14F-4D97-AF65-F5344CB8AC3E}">
        <p14:creationId xmlns:p14="http://schemas.microsoft.com/office/powerpoint/2010/main" val="4225831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13</a:t>
            </a:fld>
            <a:endParaRPr lang="en-US"/>
          </a:p>
        </p:txBody>
      </p:sp>
    </p:spTree>
    <p:extLst>
      <p:ext uri="{BB962C8B-B14F-4D97-AF65-F5344CB8AC3E}">
        <p14:creationId xmlns:p14="http://schemas.microsoft.com/office/powerpoint/2010/main" val="814232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u="none" strike="noStrike" baseline="0" dirty="0">
                <a:solidFill>
                  <a:srgbClr val="000000"/>
                </a:solidFill>
                <a:latin typeface="+mn-lt"/>
              </a:rPr>
              <a:t>Activity: Learning to Set </a:t>
            </a:r>
            <a:r>
              <a:rPr lang="en-US" sz="900" b="1" i="1" u="none" strike="noStrike" baseline="0" dirty="0">
                <a:solidFill>
                  <a:srgbClr val="000000"/>
                </a:solidFill>
                <a:latin typeface="+mn-lt"/>
              </a:rPr>
              <a:t>S.M.A.R.T. </a:t>
            </a:r>
            <a:r>
              <a:rPr lang="en-US" sz="900" b="1" i="0" u="none" strike="noStrike" baseline="0" dirty="0">
                <a:solidFill>
                  <a:srgbClr val="000000"/>
                </a:solidFill>
                <a:latin typeface="+mn-lt"/>
              </a:rPr>
              <a:t>Goals </a:t>
            </a:r>
          </a:p>
          <a:p>
            <a:pPr marL="171450" indent="-171450">
              <a:buFont typeface="Arial" panose="020B0604020202020204" pitchFamily="34" charset="0"/>
              <a:buChar char="•"/>
            </a:pPr>
            <a:r>
              <a:rPr lang="fr-CA" sz="900" b="0" dirty="0">
                <a:latin typeface="+mn-lt"/>
              </a:rPr>
              <a:t>Read out </a:t>
            </a:r>
            <a:r>
              <a:rPr lang="fr-CA" sz="900" b="0" dirty="0" err="1">
                <a:latin typeface="+mn-lt"/>
              </a:rPr>
              <a:t>Ashton’s</a:t>
            </a:r>
            <a:r>
              <a:rPr lang="fr-CA" sz="900" b="0" dirty="0">
                <a:latin typeface="+mn-lt"/>
              </a:rPr>
              <a:t> goal: </a:t>
            </a:r>
            <a:r>
              <a:rPr lang="en-US" sz="900" b="0" dirty="0">
                <a:latin typeface="+mn-lt"/>
              </a:rPr>
              <a:t>“</a:t>
            </a:r>
            <a:r>
              <a:rPr lang="en-US" sz="900" b="0" i="1" dirty="0">
                <a:latin typeface="+mn-lt"/>
              </a:rPr>
              <a:t>I want to be able to do 25 push ups in a row.”</a:t>
            </a:r>
          </a:p>
          <a:p>
            <a:pPr marL="171450" indent="-171450">
              <a:buFont typeface="Arial" panose="020B0604020202020204" pitchFamily="34" charset="0"/>
              <a:buChar char="•"/>
            </a:pPr>
            <a:r>
              <a:rPr lang="en-US" sz="900" b="0" i="0" dirty="0">
                <a:latin typeface="+mn-lt"/>
              </a:rPr>
              <a:t>Ask students: </a:t>
            </a:r>
            <a:r>
              <a:rPr lang="en-US" sz="900" b="0" dirty="0">
                <a:latin typeface="+mn-lt"/>
              </a:rPr>
              <a:t>Is Ashton’s goal SMART?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latin typeface="+mn-lt"/>
              </a:rPr>
              <a:t>Encourage students to use the chat feature included in whatever platform you are using (i.e. Zoom, Skype, Teams). </a:t>
            </a:r>
          </a:p>
          <a:p>
            <a:endParaRPr lang="fr-CA" sz="900" b="0" dirty="0">
              <a:latin typeface="+mn-lt"/>
            </a:endParaRPr>
          </a:p>
          <a:p>
            <a:r>
              <a:rPr lang="fr-CA" sz="900" b="0" dirty="0" err="1">
                <a:latin typeface="+mn-lt"/>
              </a:rPr>
              <a:t>Answer</a:t>
            </a:r>
            <a:r>
              <a:rPr lang="fr-CA" sz="900" b="0" dirty="0">
                <a:latin typeface="+mn-lt"/>
              </a:rPr>
              <a:t>: No. </a:t>
            </a:r>
            <a:r>
              <a:rPr lang="fr-CA" sz="900" b="0" dirty="0" err="1">
                <a:latin typeface="+mn-lt"/>
              </a:rPr>
              <a:t>Why</a:t>
            </a:r>
            <a:r>
              <a:rPr lang="fr-CA" sz="900" b="0" dirty="0">
                <a:latin typeface="+mn-lt"/>
              </a:rPr>
              <a:t>?</a:t>
            </a:r>
          </a:p>
          <a:p>
            <a:pPr marL="285750" marR="0" indent="-2857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Is his goal specific and measurable? It is because he clearly said he wants to do 25 pushups in a row, and we can easily measure that.</a:t>
            </a:r>
          </a:p>
          <a:p>
            <a:pPr marL="285750" marR="0" indent="-2857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Is this goal attainable and realistic? For some people it is, while for others it might be a bit more difficult. Everyone is different and not everyone needs to do 25 push-ups in a row. But let’s say with practice Ashton is able to work up the strength to meet this goal, then perhaps for Aston the goal is attainable and realistic.</a:t>
            </a:r>
          </a:p>
          <a:p>
            <a:pPr marL="285750" marR="0" indent="-2857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Is this goal timely? Ashton didn’t say when he wants to complete it by. </a:t>
            </a:r>
          </a:p>
          <a:p>
            <a:pPr marL="285750" marR="0" indent="-2857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To turn this into a SMART goal, we could add a deadline, we can say “I want to be able to do 25 pushups in a row </a:t>
            </a:r>
            <a:r>
              <a:rPr lang="en-US" sz="900" b="0" u="none" dirty="0">
                <a:effectLst/>
                <a:latin typeface="+mn-lt"/>
                <a:ea typeface="Calibri" panose="020F0502020204030204" pitchFamily="34" charset="0"/>
                <a:cs typeface="Times New Roman" panose="02020603050405020304" pitchFamily="18" charset="0"/>
              </a:rPr>
              <a:t>by the end of the month.”  </a:t>
            </a:r>
          </a:p>
          <a:p>
            <a:endParaRPr lang="fr-CA" sz="900" b="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14</a:t>
            </a:fld>
            <a:endParaRPr lang="en-US"/>
          </a:p>
        </p:txBody>
      </p:sp>
    </p:spTree>
    <p:extLst>
      <p:ext uri="{BB962C8B-B14F-4D97-AF65-F5344CB8AC3E}">
        <p14:creationId xmlns:p14="http://schemas.microsoft.com/office/powerpoint/2010/main" val="2954856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15</a:t>
            </a:fld>
            <a:endParaRPr lang="en-US"/>
          </a:p>
        </p:txBody>
      </p:sp>
    </p:spTree>
    <p:extLst>
      <p:ext uri="{BB962C8B-B14F-4D97-AF65-F5344CB8AC3E}">
        <p14:creationId xmlns:p14="http://schemas.microsoft.com/office/powerpoint/2010/main" val="3623412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273685" lvl="0" indent="0">
              <a:lnSpc>
                <a:spcPct val="150000"/>
              </a:lnSpc>
              <a:spcBef>
                <a:spcPts val="325"/>
              </a:spcBef>
              <a:spcAft>
                <a:spcPts val="0"/>
              </a:spcAft>
              <a:buFont typeface="Wingdings" panose="05000000000000000000" pitchFamily="2" charset="2"/>
              <a:buNone/>
              <a:tabLst>
                <a:tab pos="304165" algn="l"/>
                <a:tab pos="304800" algn="l"/>
              </a:tabLst>
            </a:pPr>
            <a:r>
              <a:rPr lang="en-US" sz="900" b="1" dirty="0">
                <a:latin typeface="+mn-lt"/>
              </a:rPr>
              <a:t>Let’s Hear From Others</a:t>
            </a:r>
          </a:p>
          <a:p>
            <a:pPr marL="171450" marR="273685" lvl="0" indent="-171450" algn="l" defTabSz="914400" rtl="0" eaLnBrk="1" fontAlgn="auto" latinLnBrk="0" hangingPunct="1">
              <a:lnSpc>
                <a:spcPct val="150000"/>
              </a:lnSpc>
              <a:spcBef>
                <a:spcPts val="325"/>
              </a:spcBef>
              <a:spcAft>
                <a:spcPts val="0"/>
              </a:spcAft>
              <a:buClrTx/>
              <a:buSzTx/>
              <a:buFont typeface="Arial" panose="020B0604020202020204" pitchFamily="34" charset="0"/>
              <a:buChar char="•"/>
              <a:tabLst>
                <a:tab pos="304165" algn="l"/>
                <a:tab pos="304800" algn="l"/>
              </a:tabLst>
              <a:defRPr/>
            </a:pPr>
            <a:r>
              <a:rPr lang="en-US" sz="900" b="0" dirty="0">
                <a:latin typeface="+mn-lt"/>
              </a:rPr>
              <a:t>Tell students they will get to hear from actual kids who submitted their SMART Goals. This will be used as inspiration for </a:t>
            </a:r>
            <a:r>
              <a:rPr lang="en-US" sz="900" b="0" i="0" u="none" strike="noStrike" baseline="0" dirty="0">
                <a:solidFill>
                  <a:srgbClr val="000000"/>
                </a:solidFill>
                <a:latin typeface="+mn-lt"/>
              </a:rPr>
              <a:t>Activity 2 – </a:t>
            </a:r>
            <a:r>
              <a:rPr lang="en-US" sz="900" b="0" i="1" u="none" strike="noStrike" baseline="0" dirty="0">
                <a:solidFill>
                  <a:srgbClr val="000000"/>
                </a:solidFill>
                <a:latin typeface="+mn-lt"/>
              </a:rPr>
              <a:t>S.M.A.R.T. </a:t>
            </a:r>
            <a:r>
              <a:rPr lang="en-US" sz="900" b="0" i="0" u="none" strike="noStrike" baseline="0" dirty="0">
                <a:solidFill>
                  <a:srgbClr val="000000"/>
                </a:solidFill>
                <a:latin typeface="+mn-lt"/>
              </a:rPr>
              <a:t>Goal Snapshot </a:t>
            </a:r>
          </a:p>
          <a:p>
            <a:pPr marL="171450" marR="273685" lvl="0" indent="-171450">
              <a:lnSpc>
                <a:spcPct val="150000"/>
              </a:lnSpc>
              <a:spcBef>
                <a:spcPts val="325"/>
              </a:spcBef>
              <a:spcAft>
                <a:spcPts val="0"/>
              </a:spcAft>
              <a:buFont typeface="Arial" panose="020B0604020202020204" pitchFamily="34" charset="0"/>
              <a:buChar char="•"/>
              <a:tabLst>
                <a:tab pos="304165" algn="l"/>
                <a:tab pos="304800" algn="l"/>
              </a:tabLst>
            </a:pPr>
            <a:r>
              <a:rPr lang="en-US" sz="900" b="0" dirty="0">
                <a:latin typeface="+mn-lt"/>
              </a:rPr>
              <a:t>Play audio clips </a:t>
            </a:r>
          </a:p>
          <a:p>
            <a:pPr marL="171450" marR="273685" lvl="0" indent="-171450" algn="l" defTabSz="914400" rtl="0" eaLnBrk="1" fontAlgn="auto" latinLnBrk="0" hangingPunct="1">
              <a:lnSpc>
                <a:spcPct val="150000"/>
              </a:lnSpc>
              <a:spcBef>
                <a:spcPts val="325"/>
              </a:spcBef>
              <a:spcAft>
                <a:spcPts val="0"/>
              </a:spcAft>
              <a:buClrTx/>
              <a:buSzTx/>
              <a:buFont typeface="Arial" panose="020B0604020202020204" pitchFamily="34" charset="0"/>
              <a:buChar char="•"/>
              <a:tabLst>
                <a:tab pos="304165" algn="l"/>
                <a:tab pos="304800" algn="l"/>
              </a:tabLst>
              <a:defRPr/>
            </a:pPr>
            <a:r>
              <a:rPr lang="en-US" sz="900" b="0" dirty="0">
                <a:latin typeface="+mn-lt"/>
              </a:rPr>
              <a:t>Encourage students to use the chat feature included in whatever platform you are using (i.e. Zoom, Skype, Teams). </a:t>
            </a:r>
            <a:endParaRPr lang="en-US" sz="900" b="0" i="0" u="none" strike="noStrike" baseline="0" dirty="0">
              <a:solidFill>
                <a:srgbClr val="000000"/>
              </a:solidFill>
              <a:latin typeface="+mn-lt"/>
            </a:endParaRPr>
          </a:p>
          <a:p>
            <a:pPr marL="0" marR="273685" lvl="0" indent="0">
              <a:lnSpc>
                <a:spcPct val="150000"/>
              </a:lnSpc>
              <a:spcBef>
                <a:spcPts val="325"/>
              </a:spcBef>
              <a:spcAft>
                <a:spcPts val="0"/>
              </a:spcAft>
              <a:buFont typeface="Arial" panose="020B0604020202020204" pitchFamily="34" charset="0"/>
              <a:buNone/>
              <a:tabLst>
                <a:tab pos="304165" algn="l"/>
                <a:tab pos="304800" algn="l"/>
              </a:tabLst>
            </a:pPr>
            <a:endParaRPr lang="en-US" sz="900" b="0" dirty="0">
              <a:latin typeface="+mn-lt"/>
            </a:endParaRPr>
          </a:p>
          <a:p>
            <a:pPr marL="171450" marR="273685" lvl="0" indent="-171450">
              <a:lnSpc>
                <a:spcPct val="150000"/>
              </a:lnSpc>
              <a:spcBef>
                <a:spcPts val="325"/>
              </a:spcBef>
              <a:spcAft>
                <a:spcPts val="0"/>
              </a:spcAft>
              <a:buFont typeface="Arial" panose="020B0604020202020204" pitchFamily="34" charset="0"/>
              <a:buChar char="•"/>
              <a:tabLst>
                <a:tab pos="304165" algn="l"/>
                <a:tab pos="304800" algn="l"/>
              </a:tabLst>
            </a:pPr>
            <a:endParaRPr lang="en-US" sz="900" b="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16</a:t>
            </a:fld>
            <a:endParaRPr lang="en-US"/>
          </a:p>
        </p:txBody>
      </p:sp>
    </p:spTree>
    <p:extLst>
      <p:ext uri="{BB962C8B-B14F-4D97-AF65-F5344CB8AC3E}">
        <p14:creationId xmlns:p14="http://schemas.microsoft.com/office/powerpoint/2010/main" val="26428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baseline="0" dirty="0">
                <a:solidFill>
                  <a:srgbClr val="000000"/>
                </a:solidFill>
                <a:latin typeface="Arial" panose="020B0604020202020204" pitchFamily="34" charset="0"/>
                <a:cs typeface="Arial" panose="020B0604020202020204" pitchFamily="34" charset="0"/>
              </a:rPr>
              <a:t>Activity 2 – </a:t>
            </a:r>
            <a:r>
              <a:rPr lang="en-US" sz="900" b="1" i="1" u="none" strike="noStrike" baseline="0" dirty="0">
                <a:solidFill>
                  <a:srgbClr val="000000"/>
                </a:solidFill>
                <a:latin typeface="Arial" panose="020B0604020202020204" pitchFamily="34" charset="0"/>
                <a:cs typeface="Arial" panose="020B0604020202020204" pitchFamily="34" charset="0"/>
              </a:rPr>
              <a:t>S.M.A.R.T. </a:t>
            </a:r>
            <a:r>
              <a:rPr lang="en-US" sz="900" b="1" i="0" u="none" strike="noStrike" baseline="0" dirty="0">
                <a:solidFill>
                  <a:srgbClr val="000000"/>
                </a:solidFill>
                <a:latin typeface="Arial" panose="020B0604020202020204" pitchFamily="34" charset="0"/>
                <a:cs typeface="Arial" panose="020B0604020202020204" pitchFamily="34" charset="0"/>
              </a:rPr>
              <a:t>Goal Snapshot </a:t>
            </a:r>
          </a:p>
          <a:p>
            <a:pPr marL="171450" indent="-171450">
              <a:buFont typeface="Arial" panose="020B0604020202020204" pitchFamily="34" charset="0"/>
              <a:buChar char="•"/>
            </a:pPr>
            <a:r>
              <a:rPr lang="en-US" sz="900" b="0" i="0" u="none" strike="noStrike" kern="1200" baseline="0" dirty="0">
                <a:solidFill>
                  <a:schemeClr val="tx1"/>
                </a:solidFill>
                <a:latin typeface="Arial" panose="020B0604020202020204" pitchFamily="34" charset="0"/>
                <a:ea typeface="+mn-ea"/>
                <a:cs typeface="Arial" panose="020B0604020202020204" pitchFamily="34" charset="0"/>
              </a:rPr>
              <a:t>Explain to the class that they will have the next 10 minutes to reflect on what they have learned and write out a personal </a:t>
            </a:r>
            <a:r>
              <a:rPr lang="en-US" sz="900" b="0" i="1" u="none" strike="noStrike" kern="1200" baseline="0" dirty="0">
                <a:solidFill>
                  <a:schemeClr val="tx1"/>
                </a:solidFill>
                <a:latin typeface="Arial" panose="020B0604020202020204" pitchFamily="34" charset="0"/>
                <a:ea typeface="+mn-ea"/>
                <a:cs typeface="Arial" panose="020B0604020202020204" pitchFamily="34" charset="0"/>
              </a:rPr>
              <a:t>S.M.A.R.T. </a:t>
            </a:r>
            <a:r>
              <a:rPr lang="en-US" sz="900" b="0" i="0" u="none" strike="noStrike" kern="1200" baseline="0" dirty="0">
                <a:solidFill>
                  <a:schemeClr val="tx1"/>
                </a:solidFill>
                <a:latin typeface="Arial" panose="020B0604020202020204" pitchFamily="34" charset="0"/>
                <a:ea typeface="+mn-ea"/>
                <a:cs typeface="Arial" panose="020B0604020202020204" pitchFamily="34" charset="0"/>
              </a:rPr>
              <a:t>goal that they wish to accomplish. </a:t>
            </a:r>
          </a:p>
          <a:p>
            <a:pPr marL="171450" marR="0" lvl="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i="0" u="none" strike="noStrike" baseline="0" dirty="0">
                <a:solidFill>
                  <a:srgbClr val="000000"/>
                </a:solidFill>
                <a:latin typeface="Arial" panose="020B0604020202020204" pitchFamily="34" charset="0"/>
                <a:cs typeface="Arial" panose="020B0604020202020204" pitchFamily="34" charset="0"/>
              </a:rPr>
              <a:t>Tell students “</a:t>
            </a:r>
            <a:r>
              <a:rPr lang="en-US" sz="900" b="0" i="1" u="none" strike="noStrike" baseline="0" dirty="0">
                <a:solidFill>
                  <a:srgbClr val="000000"/>
                </a:solidFill>
                <a:latin typeface="Arial" panose="020B0604020202020204" pitchFamily="34" charset="0"/>
                <a:cs typeface="Arial" panose="020B0604020202020204" pitchFamily="34" charset="0"/>
              </a:rPr>
              <a:t>S.M.A.R.T. </a:t>
            </a:r>
            <a:r>
              <a:rPr lang="en-US" sz="900" b="0" i="0" u="none" strike="noStrike" baseline="0" dirty="0">
                <a:solidFill>
                  <a:srgbClr val="000000"/>
                </a:solidFill>
                <a:latin typeface="Arial" panose="020B0604020202020204" pitchFamily="34" charset="0"/>
                <a:cs typeface="Arial" panose="020B0604020202020204" pitchFamily="34" charset="0"/>
              </a:rPr>
              <a:t>Goal Snapshot” worksheet to each student (can be found in the resource section). </a:t>
            </a:r>
          </a:p>
          <a:p>
            <a:pPr marL="171450" indent="-171450">
              <a:buFont typeface="Arial" panose="020B0604020202020204" pitchFamily="34" charset="0"/>
              <a:buChar char="•"/>
            </a:pPr>
            <a:endParaRPr lang="en-US" sz="900" b="0" i="0" u="none" strike="noStrike" kern="1200" baseline="0" dirty="0">
              <a:solidFill>
                <a:schemeClr val="tx1"/>
              </a:solidFill>
              <a:latin typeface="Arial" panose="020B0604020202020204" pitchFamily="34" charset="0"/>
              <a:ea typeface="+mn-ea"/>
              <a:cs typeface="Arial" panose="020B0604020202020204" pitchFamily="34" charset="0"/>
            </a:endParaRPr>
          </a:p>
          <a:p>
            <a:pPr marL="457200" marR="273685" lvl="1" indent="0">
              <a:lnSpc>
                <a:spcPct val="150000"/>
              </a:lnSpc>
              <a:spcBef>
                <a:spcPts val="325"/>
              </a:spcBef>
              <a:spcAft>
                <a:spcPts val="0"/>
              </a:spcAft>
              <a:buFont typeface="Wingdings" panose="05000000000000000000" pitchFamily="2" charset="2"/>
              <a:buNone/>
              <a:tabLst>
                <a:tab pos="304165" algn="l"/>
                <a:tab pos="304800" algn="l"/>
              </a:tabLst>
            </a:pPr>
            <a:endParaRPr lang="en-US" sz="900" b="0" i="1" dirty="0">
              <a:effectLst/>
              <a:latin typeface="Arial" panose="020B0604020202020204" pitchFamily="34" charset="0"/>
              <a:ea typeface="Microsoft Sans Serif"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17</a:t>
            </a:fld>
            <a:endParaRPr lang="en-US"/>
          </a:p>
        </p:txBody>
      </p:sp>
    </p:spTree>
    <p:extLst>
      <p:ext uri="{BB962C8B-B14F-4D97-AF65-F5344CB8AC3E}">
        <p14:creationId xmlns:p14="http://schemas.microsoft.com/office/powerpoint/2010/main" val="2778583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kern="1200" baseline="0" dirty="0">
                <a:solidFill>
                  <a:schemeClr val="tx1"/>
                </a:solidFill>
                <a:latin typeface="+mn-lt"/>
                <a:ea typeface="+mn-ea"/>
                <a:cs typeface="+mn-cs"/>
              </a:rPr>
              <a:t>Closing</a:t>
            </a:r>
            <a:r>
              <a:rPr lang="en-US" sz="900" b="0" i="0" u="none" strike="noStrike" kern="1200" baseline="0" dirty="0">
                <a:solidFill>
                  <a:schemeClr val="tx1"/>
                </a:solidFill>
                <a:latin typeface="+mn-lt"/>
                <a:ea typeface="+mn-ea"/>
                <a:cs typeface="+mn-cs"/>
              </a:rPr>
              <a:t>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Ask students what they learned and what they will remember from the presentation and answer any questions they may have.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Ask students if they would like to share their </a:t>
            </a:r>
            <a:r>
              <a:rPr lang="en-US" sz="900" b="0" i="1" u="none" strike="noStrike" kern="1200" baseline="0" dirty="0">
                <a:solidFill>
                  <a:schemeClr val="tx1"/>
                </a:solidFill>
                <a:latin typeface="+mn-lt"/>
                <a:ea typeface="+mn-ea"/>
                <a:cs typeface="+mn-cs"/>
              </a:rPr>
              <a:t>S.M.A.R.T. </a:t>
            </a:r>
            <a:r>
              <a:rPr lang="en-US" sz="900" b="0" i="0" u="none" strike="noStrike" kern="1200" baseline="0" dirty="0">
                <a:solidFill>
                  <a:schemeClr val="tx1"/>
                </a:solidFill>
                <a:latin typeface="+mn-lt"/>
                <a:ea typeface="+mn-ea"/>
                <a:cs typeface="+mn-cs"/>
              </a:rPr>
              <a:t>goal. </a:t>
            </a:r>
          </a:p>
          <a:p>
            <a:pPr marL="171450" indent="-171450">
              <a:buFont typeface="Arial" panose="020B0604020202020204" pitchFamily="34" charset="0"/>
              <a:buChar char="•"/>
            </a:pPr>
            <a:r>
              <a:rPr lang="en-US" sz="900" b="0" i="0" u="none" strike="noStrike" kern="1200" baseline="0" dirty="0">
                <a:solidFill>
                  <a:schemeClr val="tx1"/>
                </a:solidFill>
                <a:latin typeface="+mn-lt"/>
                <a:ea typeface="+mn-ea"/>
                <a:cs typeface="+mn-cs"/>
              </a:rPr>
              <a:t>Reinforce the learning objective: </a:t>
            </a:r>
            <a:r>
              <a:rPr lang="en-US" sz="900" b="0" i="1" u="none" strike="noStrike" kern="1200" baseline="0" dirty="0">
                <a:solidFill>
                  <a:schemeClr val="tx1"/>
                </a:solidFill>
                <a:latin typeface="+mn-lt"/>
                <a:ea typeface="+mn-ea"/>
                <a:cs typeface="+mn-cs"/>
              </a:rPr>
              <a:t>Setting S.M.A.R.T. goals is important because they keep you on track for making dreams tangible and achievable. </a:t>
            </a:r>
            <a:endParaRPr lang="en-US" sz="900" b="0" i="0" u="none" strike="noStrike" kern="1200" baseline="0" dirty="0">
              <a:solidFill>
                <a:schemeClr val="tx1"/>
              </a:solidFill>
              <a:latin typeface="+mn-lt"/>
              <a:ea typeface="+mn-ea"/>
              <a:cs typeface="+mn-cs"/>
            </a:endParaRPr>
          </a:p>
          <a:p>
            <a:endParaRPr lang="en-US" sz="900" dirty="0"/>
          </a:p>
        </p:txBody>
      </p:sp>
      <p:sp>
        <p:nvSpPr>
          <p:cNvPr id="4" name="Slide Number Placeholder 3"/>
          <p:cNvSpPr>
            <a:spLocks noGrp="1"/>
          </p:cNvSpPr>
          <p:nvPr>
            <p:ph type="sldNum" sz="quarter" idx="5"/>
          </p:nvPr>
        </p:nvSpPr>
        <p:spPr/>
        <p:txBody>
          <a:bodyPr/>
          <a:lstStyle/>
          <a:p>
            <a:fld id="{D710CF1E-E9E0-4712-9FE2-D09D51E10904}" type="slidenum">
              <a:rPr lang="en-US" smtClean="0"/>
              <a:t>18</a:t>
            </a:fld>
            <a:endParaRPr lang="en-US"/>
          </a:p>
        </p:txBody>
      </p:sp>
    </p:spTree>
    <p:extLst>
      <p:ext uri="{BB962C8B-B14F-4D97-AF65-F5344CB8AC3E}">
        <p14:creationId xmlns:p14="http://schemas.microsoft.com/office/powerpoint/2010/main" val="965238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Evaluation</a:t>
            </a:r>
            <a:endParaRPr lang="en-US" dirty="0"/>
          </a:p>
          <a:p>
            <a:pPr marL="171450" indent="-171450">
              <a:buFont typeface="Arial" panose="020B0604020202020204" pitchFamily="34" charset="0"/>
              <a:buChar char="•"/>
            </a:pPr>
            <a:r>
              <a:rPr lang="en-US" b="0" dirty="0"/>
              <a:t>Encourage students to complete the “My Financial Literacy Exit Ticket” and collect feedback. </a:t>
            </a:r>
          </a:p>
          <a:p>
            <a:endParaRPr lang="en-US" dirty="0"/>
          </a:p>
        </p:txBody>
      </p:sp>
      <p:sp>
        <p:nvSpPr>
          <p:cNvPr id="4" name="Slide Number Placeholder 3"/>
          <p:cNvSpPr>
            <a:spLocks noGrp="1"/>
          </p:cNvSpPr>
          <p:nvPr>
            <p:ph type="sldNum" sz="quarter" idx="5"/>
          </p:nvPr>
        </p:nvSpPr>
        <p:spPr/>
        <p:txBody>
          <a:bodyPr/>
          <a:lstStyle/>
          <a:p>
            <a:fld id="{D710CF1E-E9E0-4712-9FE2-D09D51E10904}" type="slidenum">
              <a:rPr lang="en-US" smtClean="0"/>
              <a:t>19</a:t>
            </a:fld>
            <a:endParaRPr lang="en-US"/>
          </a:p>
        </p:txBody>
      </p:sp>
    </p:spTree>
    <p:extLst>
      <p:ext uri="{BB962C8B-B14F-4D97-AF65-F5344CB8AC3E}">
        <p14:creationId xmlns:p14="http://schemas.microsoft.com/office/powerpoint/2010/main" val="1966024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2</a:t>
            </a:fld>
            <a:endParaRPr lang="en-US"/>
          </a:p>
        </p:txBody>
      </p:sp>
    </p:spTree>
    <p:extLst>
      <p:ext uri="{BB962C8B-B14F-4D97-AF65-F5344CB8AC3E}">
        <p14:creationId xmlns:p14="http://schemas.microsoft.com/office/powerpoint/2010/main" val="11965281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CAFCB4-A002-4702-A0FC-1B8BF1A7CE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13010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a:buFont typeface="Arial" panose="020B0604020202020204" pitchFamily="34" charset="0"/>
              <a:buNone/>
            </a:pPr>
            <a:endParaRPr lang="en-US" sz="900" dirty="0">
              <a:latin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10CF1E-E9E0-4712-9FE2-D09D51E109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39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altLang="en-US" sz="900" dirty="0">
                <a:latin typeface="+mn-lt"/>
                <a:cs typeface="Times New Roman" panose="02020603050405020304" pitchFamily="18" charset="0"/>
              </a:rPr>
              <a:t>Please read this chart verbatim to all attendees with the objective of eliminating any legal liability that might arise from any attendee acting upon the information contained in this presentation without getting </a:t>
            </a:r>
            <a:r>
              <a:rPr lang="en-CA" altLang="en-US" sz="900" u="sng" dirty="0">
                <a:latin typeface="+mn-lt"/>
                <a:cs typeface="Times New Roman" panose="02020603050405020304" pitchFamily="18" charset="0"/>
              </a:rPr>
              <a:t>additiona</a:t>
            </a:r>
            <a:r>
              <a:rPr lang="en-CA" altLang="en-US" sz="900" dirty="0">
                <a:latin typeface="+mn-lt"/>
                <a:cs typeface="Times New Roman" panose="02020603050405020304" pitchFamily="18" charset="0"/>
              </a:rPr>
              <a:t>l professional advice.</a:t>
            </a:r>
          </a:p>
          <a:p>
            <a:r>
              <a:rPr lang="en-US" altLang="en-US" sz="900" dirty="0">
                <a:latin typeface="+mn-lt"/>
              </a:rPr>
              <a:t> </a:t>
            </a:r>
          </a:p>
          <a:p>
            <a:pPr eaLnBrk="1" hangingPunct="1"/>
            <a:endParaRPr lang="en-US" altLang="en-US" sz="900" dirty="0">
              <a:latin typeface="+mn-lt"/>
            </a:endParaRPr>
          </a:p>
          <a:p>
            <a:endParaRPr lang="en-US" sz="900" dirty="0">
              <a:latin typeface="+mn-lt"/>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04038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baseline="0" dirty="0">
                <a:solidFill>
                  <a:srgbClr val="000000"/>
                </a:solidFill>
                <a:latin typeface="+mn-lt"/>
              </a:rPr>
              <a:t>Discussion: Goal Setting Introduction </a:t>
            </a:r>
          </a:p>
          <a:p>
            <a:pPr marL="285750" indent="-285750">
              <a:buFont typeface="Arial" panose="020B0604020202020204" pitchFamily="34" charset="0"/>
              <a:buChar char="•"/>
            </a:pPr>
            <a:r>
              <a:rPr lang="en-US" sz="900" b="0" i="0" u="none" strike="noStrike" baseline="0" dirty="0">
                <a:solidFill>
                  <a:srgbClr val="000000"/>
                </a:solidFill>
                <a:latin typeface="+mn-lt"/>
              </a:rPr>
              <a:t>Take approximately five minutes to get to know the class and assess how familiar they are with the concept of goal setting. Do this by asking the following questions:</a:t>
            </a:r>
          </a:p>
          <a:p>
            <a:pPr marL="742950" lvl="1" indent="-285750">
              <a:buFont typeface="Arial" panose="020B0604020202020204" pitchFamily="34" charset="0"/>
              <a:buChar char="•"/>
            </a:pPr>
            <a:r>
              <a:rPr lang="en-US" sz="900" b="0" i="1" u="none" strike="noStrike" baseline="0" dirty="0">
                <a:solidFill>
                  <a:srgbClr val="000000"/>
                </a:solidFill>
                <a:latin typeface="+mn-lt"/>
              </a:rPr>
              <a:t>What are goals?  </a:t>
            </a:r>
          </a:p>
          <a:p>
            <a:pPr marL="1200150" lvl="2" indent="-285750">
              <a:buFont typeface="Arial" panose="020B0604020202020204" pitchFamily="34" charset="0"/>
              <a:buChar char="•"/>
            </a:pPr>
            <a:r>
              <a:rPr lang="en-US" sz="900" b="0" i="1" u="none" strike="noStrike" baseline="0" dirty="0">
                <a:solidFill>
                  <a:srgbClr val="000000"/>
                </a:solidFill>
                <a:latin typeface="+mn-lt"/>
              </a:rPr>
              <a:t>Suggested answer</a:t>
            </a:r>
            <a:r>
              <a:rPr lang="en-US" sz="900" b="0" i="0" u="none" strike="noStrike" baseline="0" dirty="0">
                <a:solidFill>
                  <a:srgbClr val="000000"/>
                </a:solidFill>
                <a:latin typeface="+mn-lt"/>
              </a:rPr>
              <a:t>: </a:t>
            </a:r>
            <a:r>
              <a:rPr lang="en-US" sz="900" dirty="0">
                <a:latin typeface="+mn-lt"/>
              </a:rPr>
              <a:t>A </a:t>
            </a:r>
            <a:r>
              <a:rPr lang="en-US" sz="900" b="1" dirty="0">
                <a:latin typeface="+mn-lt"/>
              </a:rPr>
              <a:t>goal</a:t>
            </a:r>
            <a:r>
              <a:rPr lang="en-US" sz="900" dirty="0">
                <a:latin typeface="+mn-lt"/>
              </a:rPr>
              <a:t> is something that you want to achieve, and you work to accomplish it (e.g. Getting an A on your math test next week). Setting </a:t>
            </a:r>
            <a:r>
              <a:rPr lang="en-US" sz="900" b="1" dirty="0">
                <a:latin typeface="+mn-lt"/>
              </a:rPr>
              <a:t>goals</a:t>
            </a:r>
            <a:r>
              <a:rPr lang="en-US" sz="900" dirty="0">
                <a:latin typeface="+mn-lt"/>
              </a:rPr>
              <a:t> can help you accomplish big or small tasks in your life. </a:t>
            </a:r>
            <a:endParaRPr lang="en-US" sz="900" b="0" i="0" u="none" strike="noStrike" baseline="0" dirty="0">
              <a:solidFill>
                <a:srgbClr val="000000"/>
              </a:solidFill>
              <a:latin typeface="+mn-lt"/>
            </a:endParaRPr>
          </a:p>
          <a:p>
            <a:pPr marL="742950" lvl="1" indent="-285750">
              <a:buFont typeface="Arial" panose="020B0604020202020204" pitchFamily="34" charset="0"/>
              <a:buChar char="•"/>
            </a:pPr>
            <a:endParaRPr lang="en-US" sz="900" b="0" i="0" u="none" strike="noStrike" baseline="0" dirty="0">
              <a:solidFill>
                <a:srgbClr val="000000"/>
              </a:solidFill>
              <a:latin typeface="+mn-lt"/>
            </a:endParaRPr>
          </a:p>
          <a:p>
            <a:pPr marL="457200" lvl="1" indent="0">
              <a:buFont typeface="Arial" panose="020B0604020202020204" pitchFamily="34" charset="0"/>
              <a:buNone/>
            </a:pPr>
            <a:r>
              <a:rPr lang="en-US" sz="900" b="0" i="0" u="none" strike="noStrike" baseline="0" dirty="0">
                <a:solidFill>
                  <a:srgbClr val="000000"/>
                </a:solidFill>
                <a:latin typeface="+mn-lt"/>
              </a:rPr>
              <a:t>Suggestions to encourage conversations:</a:t>
            </a:r>
          </a:p>
          <a:p>
            <a:pPr marL="742950" lvl="1" indent="-285750">
              <a:buFont typeface="Arial" panose="020B0604020202020204" pitchFamily="34" charset="0"/>
              <a:buChar char="•"/>
            </a:pPr>
            <a:r>
              <a:rPr lang="en-US" sz="900" b="0" i="0" u="none" strike="noStrike" baseline="0" dirty="0">
                <a:solidFill>
                  <a:srgbClr val="000000"/>
                </a:solidFill>
                <a:latin typeface="+mn-lt"/>
              </a:rPr>
              <a:t>Talk about your dreams and feel free to share what your dreams were growing up?</a:t>
            </a:r>
          </a:p>
          <a:p>
            <a:pPr marL="742950" lvl="1" indent="-285750">
              <a:buFont typeface="Arial" panose="020B0604020202020204" pitchFamily="34" charset="0"/>
              <a:buChar char="•"/>
            </a:pPr>
            <a:r>
              <a:rPr lang="en-US" sz="900" b="0" i="0" u="none" strike="noStrike" baseline="0" dirty="0">
                <a:solidFill>
                  <a:srgbClr val="000000"/>
                </a:solidFill>
                <a:latin typeface="+mn-lt"/>
              </a:rPr>
              <a:t>Talk about your goals – what were your goals growing up?</a:t>
            </a:r>
          </a:p>
          <a:p>
            <a:pPr marL="742950" lvl="1" indent="-285750">
              <a:buFont typeface="Arial" panose="020B0604020202020204" pitchFamily="34" charset="0"/>
              <a:buChar char="•"/>
            </a:pPr>
            <a:r>
              <a:rPr lang="en-US" sz="900" b="0" i="0" u="none" strike="noStrike" baseline="0" dirty="0">
                <a:solidFill>
                  <a:srgbClr val="000000"/>
                </a:solidFill>
                <a:latin typeface="+mn-lt"/>
              </a:rPr>
              <a:t>Might be good to highlight that practice is key to helping anyone achieve their goals.</a:t>
            </a:r>
          </a:p>
          <a:p>
            <a:pPr marL="742950" lvl="1" indent="-285750">
              <a:buFont typeface="Arial" panose="020B0604020202020204" pitchFamily="34" charset="0"/>
              <a:buChar char="•"/>
            </a:pPr>
            <a:endParaRPr lang="en-US" sz="900" b="0" i="0" u="none" strike="noStrike" baseline="0" dirty="0">
              <a:solidFill>
                <a:srgbClr val="000000"/>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latin typeface="+mn-lt"/>
              </a:rPr>
              <a:t>Encourage students to use the chat feature included in whatever platform you are using (i.e. Zoom, Skype, Teams). </a:t>
            </a:r>
          </a:p>
          <a:p>
            <a:pPr marL="457200" lvl="1" indent="0">
              <a:buNone/>
            </a:pPr>
            <a:endParaRPr lang="en-US" sz="900" b="1" i="1"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4</a:t>
            </a:fld>
            <a:endParaRPr lang="en-US"/>
          </a:p>
        </p:txBody>
      </p:sp>
    </p:spTree>
    <p:extLst>
      <p:ext uri="{BB962C8B-B14F-4D97-AF65-F5344CB8AC3E}">
        <p14:creationId xmlns:p14="http://schemas.microsoft.com/office/powerpoint/2010/main" val="754054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baseline="0" dirty="0">
                <a:solidFill>
                  <a:srgbClr val="000000"/>
                </a:solidFill>
                <a:latin typeface="+mn-lt"/>
              </a:rPr>
              <a:t>Discussion: Goal Setting Introduction </a:t>
            </a:r>
          </a:p>
          <a:p>
            <a:pPr marL="285750" indent="-285750">
              <a:buFont typeface="Arial" panose="020B0604020202020204" pitchFamily="34" charset="0"/>
              <a:buChar char="•"/>
            </a:pPr>
            <a:r>
              <a:rPr lang="en-US" sz="900" b="0" i="0" u="none" strike="noStrike" baseline="0" dirty="0">
                <a:solidFill>
                  <a:srgbClr val="000000"/>
                </a:solidFill>
                <a:latin typeface="+mn-lt"/>
              </a:rPr>
              <a:t>Continue the discussion by asking the following questions:</a:t>
            </a:r>
          </a:p>
          <a:p>
            <a:pPr marL="742950" lvl="1" indent="-285750">
              <a:buFont typeface="Arial" panose="020B0604020202020204" pitchFamily="34" charset="0"/>
              <a:buChar char="•"/>
            </a:pPr>
            <a:r>
              <a:rPr lang="en-US" sz="900" b="0" i="1" u="none" strike="noStrike" baseline="0" dirty="0">
                <a:solidFill>
                  <a:srgbClr val="000000"/>
                </a:solidFill>
                <a:latin typeface="+mn-lt"/>
              </a:rPr>
              <a:t>How many of you think setting goals is important? </a:t>
            </a:r>
            <a:endParaRPr lang="en-US" sz="900" b="0" i="0" u="none" strike="noStrike" baseline="0" dirty="0">
              <a:solidFill>
                <a:srgbClr val="000000"/>
              </a:solidFill>
              <a:latin typeface="+mn-lt"/>
            </a:endParaRPr>
          </a:p>
          <a:p>
            <a:pPr marL="742950" lvl="1" indent="-285750">
              <a:buFont typeface="Arial" panose="020B0604020202020204" pitchFamily="34" charset="0"/>
              <a:buChar char="•"/>
            </a:pPr>
            <a:r>
              <a:rPr lang="en-US" sz="900" b="0" i="1" u="none" strike="noStrike" baseline="0" dirty="0">
                <a:solidFill>
                  <a:srgbClr val="000000"/>
                </a:solidFill>
                <a:latin typeface="+mn-lt"/>
              </a:rPr>
              <a:t>How many of you have goals for yourself? </a:t>
            </a:r>
            <a:endParaRPr lang="en-US" sz="900" b="0" i="0" u="none" strike="noStrike" baseline="0" dirty="0">
              <a:solidFill>
                <a:srgbClr val="000000"/>
              </a:solidFill>
              <a:latin typeface="+mn-lt"/>
            </a:endParaRPr>
          </a:p>
          <a:p>
            <a:pPr marL="742950" lvl="1" indent="-285750">
              <a:buFont typeface="Arial" panose="020B0604020202020204" pitchFamily="34" charset="0"/>
              <a:buChar char="•"/>
            </a:pPr>
            <a:r>
              <a:rPr lang="en-US" sz="900" b="0" i="1" u="none" strike="noStrike" baseline="0" dirty="0">
                <a:solidFill>
                  <a:srgbClr val="000000"/>
                </a:solidFill>
                <a:latin typeface="+mn-lt"/>
              </a:rPr>
              <a:t>How many write down your goals? </a:t>
            </a:r>
            <a:endParaRPr lang="en-US" sz="900" b="0" i="0" u="none" strike="noStrike" baseline="0" dirty="0">
              <a:solidFill>
                <a:srgbClr val="000000"/>
              </a:solidFill>
              <a:latin typeface="+mn-lt"/>
            </a:endParaRPr>
          </a:p>
          <a:p>
            <a:pPr marL="742950" lvl="1" indent="-285750">
              <a:buFont typeface="Arial" panose="020B0604020202020204" pitchFamily="34" charset="0"/>
              <a:buChar char="•"/>
            </a:pPr>
            <a:r>
              <a:rPr lang="en-US" sz="900" b="0" i="1" u="none" strike="noStrike" baseline="0" dirty="0">
                <a:solidFill>
                  <a:srgbClr val="000000"/>
                </a:solidFill>
                <a:latin typeface="+mn-lt"/>
              </a:rPr>
              <a:t>How many of you write down your goals and then monitor and track their progress? </a:t>
            </a:r>
            <a:endParaRPr lang="en-US" sz="900" b="0" i="0" u="none" strike="noStrike" baseline="0" dirty="0">
              <a:solidFill>
                <a:srgbClr val="000000"/>
              </a:solidFill>
              <a:latin typeface="+mn-lt"/>
            </a:endParaRPr>
          </a:p>
          <a:p>
            <a:pPr marL="742950" lvl="1" indent="-285750">
              <a:buFont typeface="Arial" panose="020B0604020202020204" pitchFamily="34" charset="0"/>
              <a:buChar char="•"/>
            </a:pPr>
            <a:r>
              <a:rPr lang="en-US" sz="900" b="0" i="1" u="none" strike="noStrike" baseline="0" dirty="0">
                <a:solidFill>
                  <a:srgbClr val="000000"/>
                </a:solidFill>
                <a:latin typeface="+mn-lt"/>
              </a:rPr>
              <a:t>How many of you have been disappointed when you set a goal and didn’t complete it? </a:t>
            </a:r>
            <a:endParaRPr lang="en-US" sz="900" b="0" i="0" u="none" strike="noStrike" baseline="0" dirty="0">
              <a:solidFill>
                <a:srgbClr val="000000"/>
              </a:solidFill>
              <a:latin typeface="+mn-lt"/>
            </a:endParaRPr>
          </a:p>
          <a:p>
            <a:pPr marL="742950" lvl="1" indent="-285750">
              <a:buFont typeface="Arial" panose="020B0604020202020204" pitchFamily="34" charset="0"/>
              <a:buChar char="•"/>
            </a:pPr>
            <a:r>
              <a:rPr lang="en-US" sz="900" b="0" i="1" u="none" strike="noStrike" baseline="0" dirty="0">
                <a:solidFill>
                  <a:srgbClr val="000000"/>
                </a:solidFill>
                <a:latin typeface="+mn-lt"/>
              </a:rPr>
              <a:t>Why is it important to set goals? </a:t>
            </a:r>
            <a:endParaRPr lang="en-US" sz="900" b="0" i="0" u="none" strike="noStrike" baseline="0" dirty="0">
              <a:solidFill>
                <a:srgbClr val="000000"/>
              </a:solidFill>
              <a:latin typeface="+mn-lt"/>
            </a:endParaRPr>
          </a:p>
          <a:p>
            <a:pPr marL="742950" lvl="1" indent="-285750">
              <a:buFont typeface="Arial" panose="020B0604020202020204" pitchFamily="34" charset="0"/>
              <a:buChar char="•"/>
            </a:pPr>
            <a:r>
              <a:rPr lang="en-US" sz="900" b="0" i="1" u="none" strike="noStrike" baseline="0" dirty="0">
                <a:solidFill>
                  <a:srgbClr val="000000"/>
                </a:solidFill>
                <a:latin typeface="+mn-lt"/>
              </a:rPr>
              <a:t>What do you want to personally achieve? </a:t>
            </a:r>
          </a:p>
          <a:p>
            <a:pPr marL="457200" lvl="1" indent="0">
              <a:buFont typeface="Arial" panose="020B0604020202020204" pitchFamily="34" charset="0"/>
              <a:buNone/>
            </a:pPr>
            <a:endParaRPr lang="en-US" sz="900" b="0" i="1" u="none" strike="noStrike" baseline="0" dirty="0">
              <a:solidFill>
                <a:srgbClr val="000000"/>
              </a:solidFill>
              <a:latin typeface="+mn-lt"/>
            </a:endParaRPr>
          </a:p>
          <a:p>
            <a:pPr marL="0" lvl="0" indent="0">
              <a:buFont typeface="Arial" panose="020B0604020202020204" pitchFamily="34" charset="0"/>
              <a:buNone/>
            </a:pPr>
            <a:r>
              <a:rPr lang="en-US" sz="900" b="0" i="1" u="none" strike="noStrike" baseline="0" dirty="0">
                <a:solidFill>
                  <a:srgbClr val="000000"/>
                </a:solidFill>
                <a:latin typeface="+mn-lt"/>
              </a:rPr>
              <a:t>Suggested answer to “why is it important to set goals”: Goals help you to create a vision of what you want to achieve, so you can figure out the steps you need to take to achieve your goal. For example, if my goal is to get an A on my next math test, you will need to plan to study for the test.</a:t>
            </a:r>
          </a:p>
          <a:p>
            <a:pPr marL="0" lvl="0" indent="0">
              <a:buFont typeface="Arial" panose="020B0604020202020204" pitchFamily="34" charset="0"/>
              <a:buNone/>
            </a:pPr>
            <a:endParaRPr lang="en-US" sz="900" b="1" i="1" u="none" strike="noStrike" baseline="0" dirty="0">
              <a:solidFill>
                <a:srgbClr val="000000"/>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latin typeface="+mn-lt"/>
              </a:rPr>
              <a:t>Encourage students to use the chat feature included in whatever platform you are using (i.e. Zoom, Skype, Teams). </a:t>
            </a:r>
          </a:p>
          <a:p>
            <a:pPr marL="0" marR="0">
              <a:spcBef>
                <a:spcPts val="0"/>
              </a:spcBef>
              <a:spcAft>
                <a:spcPts val="0"/>
              </a:spcAft>
            </a:pPr>
            <a:endParaRPr lang="fr-CA" sz="900" dirty="0">
              <a:latin typeface="+mn-lt"/>
            </a:endParaRPr>
          </a:p>
          <a:p>
            <a:endParaRPr lang="en-US" sz="90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5</a:t>
            </a:fld>
            <a:endParaRPr lang="en-US"/>
          </a:p>
        </p:txBody>
      </p:sp>
    </p:spTree>
    <p:extLst>
      <p:ext uri="{BB962C8B-B14F-4D97-AF65-F5344CB8AC3E}">
        <p14:creationId xmlns:p14="http://schemas.microsoft.com/office/powerpoint/2010/main" val="1669144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u="none" strike="noStrike" baseline="0" dirty="0">
                <a:solidFill>
                  <a:srgbClr val="000000"/>
                </a:solidFill>
                <a:latin typeface="+mn-lt"/>
              </a:rPr>
              <a:t>Goal Setting Introduction </a:t>
            </a:r>
            <a:endParaRPr lang="en-US" sz="900" b="0" i="0" u="none" strike="noStrike" baseline="0" dirty="0">
              <a:solidFill>
                <a:srgbClr val="000000"/>
              </a:solidFill>
              <a:latin typeface="+mn-lt"/>
            </a:endParaRPr>
          </a:p>
          <a:p>
            <a:pPr marL="285750" indent="-285750">
              <a:buFont typeface="Arial" panose="020B0604020202020204" pitchFamily="34" charset="0"/>
              <a:buChar char="•"/>
            </a:pPr>
            <a:r>
              <a:rPr lang="en-US" sz="900" b="0" i="0" u="none" strike="noStrike" baseline="0" dirty="0">
                <a:solidFill>
                  <a:srgbClr val="000000"/>
                </a:solidFill>
                <a:latin typeface="+mn-lt"/>
              </a:rPr>
              <a:t>Take five minutes to go through an example of a </a:t>
            </a:r>
            <a:r>
              <a:rPr lang="en-US" sz="900" b="0" i="1" u="none" strike="noStrike" baseline="0" dirty="0">
                <a:solidFill>
                  <a:srgbClr val="000000"/>
                </a:solidFill>
                <a:latin typeface="+mn-lt"/>
              </a:rPr>
              <a:t>S.M.A.R.T. </a:t>
            </a:r>
            <a:r>
              <a:rPr lang="en-US" sz="900" b="0" i="0" u="none" strike="noStrike" baseline="0" dirty="0">
                <a:solidFill>
                  <a:srgbClr val="000000"/>
                </a:solidFill>
                <a:latin typeface="+mn-lt"/>
              </a:rPr>
              <a:t>goal with the class. </a:t>
            </a:r>
            <a:r>
              <a:rPr lang="en-US" sz="900" b="0" i="1" u="none" strike="noStrike" baseline="0" dirty="0">
                <a:solidFill>
                  <a:srgbClr val="000000"/>
                </a:solidFill>
                <a:latin typeface="+mn-lt"/>
              </a:rPr>
              <a:t>S.M.A.R.T. </a:t>
            </a:r>
            <a:r>
              <a:rPr lang="en-US" sz="900" b="0" i="0" u="none" strike="noStrike" baseline="0" dirty="0">
                <a:solidFill>
                  <a:srgbClr val="000000"/>
                </a:solidFill>
                <a:latin typeface="+mn-lt"/>
              </a:rPr>
              <a:t>goal: </a:t>
            </a:r>
          </a:p>
          <a:p>
            <a:pPr marL="742950" lvl="1" indent="-285750">
              <a:buFont typeface="Courier New" panose="02070309020205020404" pitchFamily="49" charset="0"/>
              <a:buChar char="o"/>
            </a:pPr>
            <a:r>
              <a:rPr lang="en-US" sz="900" b="1" i="0" u="none" strike="noStrike" baseline="0" dirty="0">
                <a:solidFill>
                  <a:srgbClr val="000000"/>
                </a:solidFill>
                <a:latin typeface="+mn-lt"/>
              </a:rPr>
              <a:t>Specific</a:t>
            </a:r>
            <a:r>
              <a:rPr lang="en-US" sz="900" b="0" i="0" u="none" strike="noStrike" baseline="0" dirty="0">
                <a:solidFill>
                  <a:srgbClr val="000000"/>
                </a:solidFill>
                <a:latin typeface="+mn-lt"/>
              </a:rPr>
              <a:t> - </a:t>
            </a:r>
            <a:r>
              <a:rPr lang="en-US" sz="900" dirty="0">
                <a:latin typeface="+mn-lt"/>
              </a:rPr>
              <a:t>means that your goal is detailed. </a:t>
            </a:r>
            <a:endParaRPr lang="en-US" sz="900" b="0" i="0" u="none" strike="noStrike" baseline="0" dirty="0">
              <a:solidFill>
                <a:srgbClr val="000000"/>
              </a:solidFill>
              <a:latin typeface="+mn-lt"/>
            </a:endParaRPr>
          </a:p>
          <a:p>
            <a:pPr marL="742950" lvl="1" indent="-285750">
              <a:buFont typeface="Courier New" panose="02070309020205020404" pitchFamily="49" charset="0"/>
              <a:buChar char="o"/>
            </a:pPr>
            <a:r>
              <a:rPr lang="en-US" sz="900" b="1" i="0" u="none" strike="noStrike" baseline="0" dirty="0">
                <a:solidFill>
                  <a:srgbClr val="000000"/>
                </a:solidFill>
                <a:latin typeface="+mn-lt"/>
              </a:rPr>
              <a:t>Measurable</a:t>
            </a:r>
            <a:r>
              <a:rPr lang="en-US" sz="900" b="0" i="0" u="none" strike="noStrike" baseline="0" dirty="0">
                <a:solidFill>
                  <a:srgbClr val="000000"/>
                </a:solidFill>
                <a:latin typeface="+mn-lt"/>
              </a:rPr>
              <a:t> - </a:t>
            </a:r>
            <a:r>
              <a:rPr lang="en-US" sz="900" dirty="0">
                <a:latin typeface="+mn-lt"/>
              </a:rPr>
              <a:t>means you can track your progress and know exactly when your goal is met.  It usually involves numbers or a clear way to measure your progress. </a:t>
            </a:r>
            <a:endParaRPr lang="en-US" sz="900" b="0" i="0" u="none" strike="noStrike" baseline="0" dirty="0">
              <a:solidFill>
                <a:srgbClr val="000000"/>
              </a:solidFill>
              <a:latin typeface="+mn-lt"/>
            </a:endParaRPr>
          </a:p>
          <a:p>
            <a:pPr marL="742950" lvl="1" indent="-285750">
              <a:buFont typeface="Courier New" panose="02070309020205020404" pitchFamily="49" charset="0"/>
              <a:buChar char="o"/>
            </a:pPr>
            <a:r>
              <a:rPr lang="en-US" sz="900" b="1" i="0" u="none" strike="noStrike" baseline="0" dirty="0">
                <a:solidFill>
                  <a:srgbClr val="000000"/>
                </a:solidFill>
                <a:latin typeface="+mn-lt"/>
              </a:rPr>
              <a:t>Attainable and Action-oriented </a:t>
            </a:r>
            <a:r>
              <a:rPr lang="en-US" sz="900" b="0" i="0" u="none" strike="noStrike" baseline="0" dirty="0">
                <a:solidFill>
                  <a:srgbClr val="000000"/>
                </a:solidFill>
                <a:latin typeface="+mn-lt"/>
              </a:rPr>
              <a:t>- </a:t>
            </a:r>
            <a:r>
              <a:rPr lang="en-US" sz="900" dirty="0">
                <a:latin typeface="+mn-lt"/>
              </a:rPr>
              <a:t>means that your goal is a reasonable</a:t>
            </a:r>
            <a:endParaRPr lang="en-US" sz="900" b="0" i="0" u="none" strike="noStrike" baseline="0" dirty="0">
              <a:solidFill>
                <a:srgbClr val="000000"/>
              </a:solidFill>
              <a:latin typeface="+mn-lt"/>
            </a:endParaRPr>
          </a:p>
          <a:p>
            <a:pPr marL="742950" lvl="1" indent="-285750">
              <a:buFont typeface="Courier New" panose="02070309020205020404" pitchFamily="49" charset="0"/>
              <a:buChar char="o"/>
            </a:pPr>
            <a:r>
              <a:rPr lang="en-US" sz="900" b="1" i="0" u="none" strike="noStrike" baseline="0" dirty="0">
                <a:solidFill>
                  <a:srgbClr val="000000"/>
                </a:solidFill>
                <a:latin typeface="+mn-lt"/>
              </a:rPr>
              <a:t>Realistic </a:t>
            </a:r>
            <a:r>
              <a:rPr lang="en-US" sz="900" b="0" i="0" u="none" strike="noStrike" baseline="0" dirty="0">
                <a:solidFill>
                  <a:srgbClr val="000000"/>
                </a:solidFill>
                <a:latin typeface="+mn-lt"/>
              </a:rPr>
              <a:t>- </a:t>
            </a:r>
            <a:r>
              <a:rPr lang="en-US" sz="900" dirty="0">
                <a:latin typeface="+mn-lt"/>
              </a:rPr>
              <a:t>means that your goal has some purpose.  It is something that is actually important.</a:t>
            </a:r>
            <a:endParaRPr lang="en-US" sz="900" b="0" i="0" u="none" strike="noStrike" baseline="0" dirty="0">
              <a:solidFill>
                <a:srgbClr val="000000"/>
              </a:solidFill>
              <a:latin typeface="+mn-lt"/>
            </a:endParaRPr>
          </a:p>
          <a:p>
            <a:pPr marL="742950" lvl="1" indent="-285750">
              <a:buFont typeface="Courier New" panose="02070309020205020404" pitchFamily="49" charset="0"/>
              <a:buChar char="o"/>
            </a:pPr>
            <a:r>
              <a:rPr lang="en-US" sz="900" b="1" i="0" u="none" strike="noStrike" baseline="0" dirty="0">
                <a:solidFill>
                  <a:srgbClr val="000000"/>
                </a:solidFill>
                <a:latin typeface="+mn-lt"/>
              </a:rPr>
              <a:t>Time-framed</a:t>
            </a:r>
            <a:r>
              <a:rPr lang="en-US" sz="900" b="0" i="0" u="none" strike="noStrike" baseline="0" dirty="0">
                <a:solidFill>
                  <a:srgbClr val="000000"/>
                </a:solidFill>
                <a:latin typeface="+mn-lt"/>
              </a:rPr>
              <a:t> - </a:t>
            </a:r>
            <a:r>
              <a:rPr lang="en-US" sz="900" dirty="0">
                <a:latin typeface="+mn-lt"/>
              </a:rPr>
              <a:t>means that your goal will be accomplished by a set date (e.g., like a week, a month, a year from now)</a:t>
            </a:r>
            <a:endParaRPr lang="en-US" sz="900" b="0" i="0" u="none" strike="noStrike" baseline="0" dirty="0">
              <a:solidFill>
                <a:srgbClr val="000000"/>
              </a:solidFill>
              <a:latin typeface="+mn-lt"/>
            </a:endParaRPr>
          </a:p>
          <a:p>
            <a:endParaRPr lang="en-US" sz="900" b="0" i="0" u="none" strike="noStrike" baseline="0" dirty="0">
              <a:solidFill>
                <a:srgbClr val="000000"/>
              </a:solidFill>
              <a:latin typeface="+mn-lt"/>
            </a:endParaRPr>
          </a:p>
          <a:p>
            <a:r>
              <a:rPr lang="en-US" sz="900" b="1" i="0" u="none" strike="noStrike" baseline="0" dirty="0">
                <a:solidFill>
                  <a:srgbClr val="000000"/>
                </a:solidFill>
                <a:latin typeface="+mn-lt"/>
              </a:rPr>
              <a:t>Tip!</a:t>
            </a:r>
            <a:r>
              <a:rPr lang="en-US" sz="900" b="0" i="0" u="none" strike="noStrike" baseline="0" dirty="0">
                <a:solidFill>
                  <a:srgbClr val="000000"/>
                </a:solidFill>
                <a:latin typeface="+mn-lt"/>
              </a:rPr>
              <a:t> try to use an example that has been previously suggested by a student. Sample goal to use if class example is not suitable: I </a:t>
            </a:r>
            <a:r>
              <a:rPr lang="en-US" sz="900" b="0" i="1" u="none" strike="noStrike" baseline="0" dirty="0">
                <a:solidFill>
                  <a:srgbClr val="000000"/>
                </a:solidFill>
                <a:latin typeface="+mn-lt"/>
              </a:rPr>
              <a:t>want to get an “A” in math this year. </a:t>
            </a:r>
            <a:endParaRPr lang="en-US" sz="900" b="0" i="0" u="none" strike="noStrike" baseline="0" dirty="0">
              <a:solidFill>
                <a:srgbClr val="000000"/>
              </a:solidFill>
              <a:latin typeface="+mn-lt"/>
            </a:endParaRPr>
          </a:p>
          <a:p>
            <a:pPr marL="285750" indent="-285750">
              <a:buFont typeface="Courier New" panose="02070309020205020404" pitchFamily="49" charset="0"/>
              <a:buChar char="o"/>
            </a:pPr>
            <a:endParaRPr lang="en-US" sz="900" b="0" i="0" u="none" strike="noStrike" baseline="0" dirty="0">
              <a:solidFill>
                <a:srgbClr val="000000"/>
              </a:solidFill>
              <a:latin typeface="+mn-lt"/>
            </a:endParaRPr>
          </a:p>
          <a:p>
            <a:endParaRPr lang="en-US" sz="900" b="0" i="0" u="none" strike="noStrike" baseline="0" dirty="0">
              <a:solidFill>
                <a:srgbClr val="000000"/>
              </a:solidFill>
              <a:latin typeface="+mn-lt"/>
            </a:endParaRPr>
          </a:p>
          <a:p>
            <a:endParaRPr lang="en-US" sz="900" b="0" i="0" u="none" strike="noStrike" baseline="0" dirty="0">
              <a:solidFill>
                <a:srgbClr val="000000"/>
              </a:solidFill>
              <a:latin typeface="+mn-lt"/>
            </a:endParaRPr>
          </a:p>
          <a:p>
            <a:endParaRPr lang="fr-CA" sz="900" i="1"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6</a:t>
            </a:fld>
            <a:endParaRPr lang="en-US"/>
          </a:p>
        </p:txBody>
      </p:sp>
    </p:spTree>
    <p:extLst>
      <p:ext uri="{BB962C8B-B14F-4D97-AF65-F5344CB8AC3E}">
        <p14:creationId xmlns:p14="http://schemas.microsoft.com/office/powerpoint/2010/main" val="808193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i="0" u="none" strike="noStrike" kern="1200" baseline="0" dirty="0">
                <a:solidFill>
                  <a:schemeClr val="tx1"/>
                </a:solidFill>
                <a:latin typeface="+mn-lt"/>
                <a:ea typeface="+mn-ea"/>
                <a:cs typeface="+mn-cs"/>
              </a:rPr>
              <a:t>Group Activity – Learning to Set </a:t>
            </a:r>
            <a:r>
              <a:rPr lang="en-US" sz="900" b="1" i="1" u="none" strike="noStrike" kern="1200" baseline="0" dirty="0">
                <a:solidFill>
                  <a:schemeClr val="tx1"/>
                </a:solidFill>
                <a:latin typeface="+mn-lt"/>
                <a:ea typeface="+mn-ea"/>
                <a:cs typeface="+mn-cs"/>
              </a:rPr>
              <a:t>S.M.A.R.T. </a:t>
            </a:r>
            <a:r>
              <a:rPr lang="en-US" sz="900" b="1" i="0" u="none" strike="noStrike" kern="1200" baseline="0" dirty="0">
                <a:solidFill>
                  <a:schemeClr val="tx1"/>
                </a:solidFill>
                <a:latin typeface="+mn-lt"/>
                <a:ea typeface="+mn-ea"/>
                <a:cs typeface="+mn-cs"/>
              </a:rPr>
              <a:t>Goals </a:t>
            </a:r>
          </a:p>
          <a:p>
            <a:pPr marL="285750" indent="-285750">
              <a:buFont typeface="Arial" panose="020B0604020202020204" pitchFamily="34" charset="0"/>
              <a:buChar char="•"/>
            </a:pPr>
            <a:r>
              <a:rPr lang="en-US" sz="900" b="0" i="0" u="none" strike="noStrike" baseline="0" dirty="0">
                <a:solidFill>
                  <a:srgbClr val="000000"/>
                </a:solidFill>
                <a:latin typeface="+mn-lt"/>
              </a:rPr>
              <a:t>Explain to students that they will now go through an exercise as a class to determine if four student goals are S.M.A.R.T</a:t>
            </a:r>
          </a:p>
          <a:p>
            <a:pPr marL="742950" lvl="1" indent="-285750">
              <a:buFont typeface="Arial" panose="020B0604020202020204" pitchFamily="34" charset="0"/>
              <a:buChar char="•"/>
            </a:pPr>
            <a:r>
              <a:rPr lang="en-US" sz="900" b="0" i="0" u="none" strike="noStrike" baseline="0" dirty="0">
                <a:solidFill>
                  <a:srgbClr val="000000"/>
                </a:solidFill>
                <a:latin typeface="+mn-lt"/>
              </a:rPr>
              <a:t>Explain that the student goals have been placed under the following categories: Future, School, Family and Friends, Health and Fitness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latin typeface="+mn-lt"/>
              </a:rPr>
              <a:t>Encourage students to ask questions by using the chat feature included in whatever platform you are using (i.e. Zoom, Skype, Teams).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900" b="0" dirty="0">
              <a:latin typeface="+mn-lt"/>
            </a:endParaRPr>
          </a:p>
          <a:p>
            <a:endParaRPr lang="en-US" sz="90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7</a:t>
            </a:fld>
            <a:endParaRPr lang="en-US"/>
          </a:p>
        </p:txBody>
      </p:sp>
    </p:spTree>
    <p:extLst>
      <p:ext uri="{BB962C8B-B14F-4D97-AF65-F5344CB8AC3E}">
        <p14:creationId xmlns:p14="http://schemas.microsoft.com/office/powerpoint/2010/main" val="2979404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i="0" u="none" strike="noStrike" baseline="0" dirty="0">
                <a:solidFill>
                  <a:srgbClr val="000000"/>
                </a:solidFill>
                <a:latin typeface="+mn-lt"/>
              </a:rPr>
              <a:t>Activity: Learning to Set </a:t>
            </a:r>
            <a:r>
              <a:rPr lang="en-US" sz="900" b="1" i="1" u="none" strike="noStrike" baseline="0" dirty="0">
                <a:solidFill>
                  <a:srgbClr val="000000"/>
                </a:solidFill>
                <a:latin typeface="+mn-lt"/>
              </a:rPr>
              <a:t>S.M.A.R.T. </a:t>
            </a:r>
            <a:r>
              <a:rPr lang="en-US" sz="900" b="1" i="0" u="none" strike="noStrike" baseline="0" dirty="0">
                <a:solidFill>
                  <a:srgbClr val="000000"/>
                </a:solidFill>
                <a:latin typeface="+mn-lt"/>
              </a:rPr>
              <a:t>Goals </a:t>
            </a:r>
          </a:p>
          <a:p>
            <a:pPr marL="171450" indent="-171450">
              <a:buFont typeface="Arial" panose="020B0604020202020204" pitchFamily="34" charset="0"/>
              <a:buChar char="•"/>
            </a:pPr>
            <a:r>
              <a:rPr lang="fr-CA" sz="900" b="0" dirty="0">
                <a:latin typeface="+mn-lt"/>
              </a:rPr>
              <a:t>Read out </a:t>
            </a:r>
            <a:r>
              <a:rPr lang="fr-CA" sz="900" b="0" dirty="0" err="1">
                <a:latin typeface="+mn-lt"/>
              </a:rPr>
              <a:t>Terell’s</a:t>
            </a:r>
            <a:r>
              <a:rPr lang="fr-CA" sz="900" b="0" dirty="0">
                <a:latin typeface="+mn-lt"/>
              </a:rPr>
              <a:t> goal: </a:t>
            </a:r>
            <a:r>
              <a:rPr lang="en-US" sz="900" b="0" dirty="0">
                <a:latin typeface="+mn-lt"/>
              </a:rPr>
              <a:t>“</a:t>
            </a:r>
            <a:r>
              <a:rPr lang="en-US" sz="900" b="0" i="1" dirty="0">
                <a:latin typeface="+mn-lt"/>
              </a:rPr>
              <a:t>I want to learn three new things about becoming a lawyer by the end of first semester.”</a:t>
            </a:r>
          </a:p>
          <a:p>
            <a:pPr marL="171450" indent="-171450">
              <a:buFont typeface="Arial" panose="020B0604020202020204" pitchFamily="34" charset="0"/>
              <a:buChar char="•"/>
            </a:pPr>
            <a:r>
              <a:rPr lang="en-US" sz="900" b="0" i="0" dirty="0">
                <a:latin typeface="+mn-lt"/>
              </a:rPr>
              <a:t>Ask students: </a:t>
            </a:r>
            <a:r>
              <a:rPr lang="en-US" sz="900" b="0" dirty="0">
                <a:latin typeface="+mn-lt"/>
              </a:rPr>
              <a:t>Is Terrell’s goal SMART?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latin typeface="+mn-lt"/>
              </a:rPr>
              <a:t>Encourage students to use the chat feature included in whatever platform you are using (i.e. Zoom, Skype, Teams).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9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0" dirty="0">
                <a:latin typeface="+mn-lt"/>
              </a:rPr>
              <a:t>Answer: Yes. Why?</a:t>
            </a:r>
          </a:p>
          <a:p>
            <a:pPr marL="285750" marR="0" indent="-2857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Specific – Specific because he clearly states that he wants to learn three new things about becoming a lawyer.</a:t>
            </a:r>
          </a:p>
          <a:p>
            <a:pPr marL="285750" marR="0" indent="-2857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Measurable – It’s measurable because we can easily measure the three things that Terrell learned about becoming a lawyer.</a:t>
            </a:r>
          </a:p>
          <a:p>
            <a:pPr marL="285750" marR="0" indent="-2857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Attainable – Is it attainable. With a bit of research Terrell can easily learn three new things about becoming a lawyer over the next 3 or 4 months.</a:t>
            </a:r>
          </a:p>
          <a:p>
            <a:pPr marL="285750" marR="0" indent="-2857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Realistic – Next. he can realistically learn three new things about becoming a lawyer. If Terrell had said that he wants to become a lawyer by the end of the first  semester, I’d say this isn’t very realistic since it takes many years of studying and articling to become one.</a:t>
            </a:r>
          </a:p>
          <a:p>
            <a:pPr marL="285750" marR="0" indent="-285750">
              <a:spcBef>
                <a:spcPts val="0"/>
              </a:spcBef>
              <a:spcAft>
                <a:spcPts val="0"/>
              </a:spcAft>
              <a:buFont typeface="Arial" panose="020B0604020202020204" pitchFamily="34" charset="0"/>
              <a:buChar char="•"/>
            </a:pPr>
            <a:r>
              <a:rPr lang="en-US" sz="900" b="0" dirty="0">
                <a:effectLst/>
                <a:latin typeface="+mn-lt"/>
                <a:ea typeface="Calibri" panose="020F0502020204030204" pitchFamily="34" charset="0"/>
                <a:cs typeface="Times New Roman" panose="02020603050405020304" pitchFamily="18" charset="0"/>
              </a:rPr>
              <a:t>Timely – Finally, does he have a set ‘time-frame’? He in fact does because he clearly stated he wanted to achieve his goal by the end of the first semester.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900" b="0" dirty="0">
              <a:latin typeface="+mn-lt"/>
            </a:endParaRPr>
          </a:p>
          <a:p>
            <a:pPr marL="171450" indent="-171450">
              <a:buFont typeface="Arial" panose="020B0604020202020204" pitchFamily="34" charset="0"/>
              <a:buChar char="•"/>
            </a:pPr>
            <a:endParaRPr lang="en-US" sz="900" b="0" dirty="0">
              <a:latin typeface="+mn-lt"/>
            </a:endParaRPr>
          </a:p>
          <a:p>
            <a:pPr marL="171450" indent="-171450">
              <a:buFont typeface="Arial" panose="020B0604020202020204" pitchFamily="34" charset="0"/>
              <a:buChar char="•"/>
            </a:pPr>
            <a:endParaRPr lang="fr-CA" dirty="0"/>
          </a:p>
        </p:txBody>
      </p:sp>
      <p:sp>
        <p:nvSpPr>
          <p:cNvPr id="4" name="Slide Number Placeholder 3"/>
          <p:cNvSpPr>
            <a:spLocks noGrp="1"/>
          </p:cNvSpPr>
          <p:nvPr>
            <p:ph type="sldNum" sz="quarter" idx="5"/>
          </p:nvPr>
        </p:nvSpPr>
        <p:spPr/>
        <p:txBody>
          <a:bodyPr/>
          <a:lstStyle/>
          <a:p>
            <a:fld id="{638696F8-6659-4577-BCBA-679FDA833FEB}" type="slidenum">
              <a:rPr lang="en-US" smtClean="0"/>
              <a:t>8</a:t>
            </a:fld>
            <a:endParaRPr lang="en-US"/>
          </a:p>
        </p:txBody>
      </p:sp>
    </p:spTree>
    <p:extLst>
      <p:ext uri="{BB962C8B-B14F-4D97-AF65-F5344CB8AC3E}">
        <p14:creationId xmlns:p14="http://schemas.microsoft.com/office/powerpoint/2010/main" val="1199399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p>
        </p:txBody>
      </p:sp>
      <p:sp>
        <p:nvSpPr>
          <p:cNvPr id="4" name="Slide Number Placeholder 3"/>
          <p:cNvSpPr>
            <a:spLocks noGrp="1"/>
          </p:cNvSpPr>
          <p:nvPr>
            <p:ph type="sldNum" sz="quarter" idx="5"/>
          </p:nvPr>
        </p:nvSpPr>
        <p:spPr/>
        <p:txBody>
          <a:bodyPr/>
          <a:lstStyle/>
          <a:p>
            <a:fld id="{A6EBF467-0883-4319-B244-71BF050A914F}" type="slidenum">
              <a:rPr lang="en-US" smtClean="0"/>
              <a:t>9</a:t>
            </a:fld>
            <a:endParaRPr lang="en-US"/>
          </a:p>
        </p:txBody>
      </p:sp>
    </p:spTree>
    <p:extLst>
      <p:ext uri="{BB962C8B-B14F-4D97-AF65-F5344CB8AC3E}">
        <p14:creationId xmlns:p14="http://schemas.microsoft.com/office/powerpoint/2010/main" val="2781977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061863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42482760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166733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7_empty_plank">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123950"/>
            <a:ext cx="7543800"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
        <p:nvSpPr>
          <p:cNvPr id="9" name="Title 1">
            <a:extLst>
              <a:ext uri="{FF2B5EF4-FFF2-40B4-BE49-F238E27FC236}">
                <a16:creationId xmlns:a16="http://schemas.microsoft.com/office/drawing/2014/main" id="{11DB9FEE-744B-482B-B0F7-9C0B75CB54B2}"/>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dirty="0"/>
              <a:t>Click To Edit Master Title Style</a:t>
            </a:r>
          </a:p>
        </p:txBody>
      </p:sp>
    </p:spTree>
    <p:extLst>
      <p:ext uri="{BB962C8B-B14F-4D97-AF65-F5344CB8AC3E}">
        <p14:creationId xmlns:p14="http://schemas.microsoft.com/office/powerpoint/2010/main" val="30019647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4 Horz Icons &amp;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9D1AA-3EB2-4C63-8984-49F9F7C7A376}"/>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D3B4B09E-690F-49D6-91B1-035EE4BFC68A}"/>
              </a:ext>
            </a:extLst>
          </p:cNvPr>
          <p:cNvSpPr>
            <a:spLocks noGrp="1"/>
          </p:cNvSpPr>
          <p:nvPr>
            <p:ph type="body" sz="quarter" idx="11" hasCustomPrompt="1"/>
          </p:nvPr>
        </p:nvSpPr>
        <p:spPr>
          <a:xfrm>
            <a:off x="411956" y="836676"/>
            <a:ext cx="8339138" cy="390906"/>
          </a:xfrm>
        </p:spPr>
        <p:txBody>
          <a:bodyPr>
            <a:normAutofit/>
          </a:bodyPr>
          <a:lstStyle>
            <a:lvl1pPr marL="0" indent="0" algn="ctr">
              <a:buNone/>
              <a:defRPr sz="1800" b="1"/>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 sub title</a:t>
            </a:r>
          </a:p>
        </p:txBody>
      </p:sp>
      <p:sp>
        <p:nvSpPr>
          <p:cNvPr id="6" name="Oval 5">
            <a:extLst>
              <a:ext uri="{FF2B5EF4-FFF2-40B4-BE49-F238E27FC236}">
                <a16:creationId xmlns:a16="http://schemas.microsoft.com/office/drawing/2014/main" id="{958BC6D3-1877-4C70-8CDB-5DF350A88AA8}"/>
              </a:ext>
              <a:ext uri="{C183D7F6-B498-43B3-948B-1728B52AA6E4}">
                <adec:decorative xmlns:adec="http://schemas.microsoft.com/office/drawing/2017/decorative" val="1"/>
              </a:ext>
            </a:extLst>
          </p:cNvPr>
          <p:cNvSpPr/>
          <p:nvPr userDrawn="1"/>
        </p:nvSpPr>
        <p:spPr>
          <a:xfrm>
            <a:off x="497205" y="1725549"/>
            <a:ext cx="1371600" cy="1371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Picture Placeholder 7">
            <a:extLst>
              <a:ext uri="{FF2B5EF4-FFF2-40B4-BE49-F238E27FC236}">
                <a16:creationId xmlns:a16="http://schemas.microsoft.com/office/drawing/2014/main" id="{4192500C-5BB6-4C06-8A12-03E066213441}"/>
              </a:ext>
            </a:extLst>
          </p:cNvPr>
          <p:cNvSpPr>
            <a:spLocks noGrp="1"/>
          </p:cNvSpPr>
          <p:nvPr>
            <p:ph type="pic" sz="quarter" idx="12"/>
          </p:nvPr>
        </p:nvSpPr>
        <p:spPr>
          <a:xfrm>
            <a:off x="676275" y="1906525"/>
            <a:ext cx="1009650" cy="1013222"/>
          </a:xfrm>
        </p:spPr>
        <p:txBody>
          <a:bodyPr anchor="ctr"/>
          <a:lstStyle>
            <a:lvl1pPr algn="ctr">
              <a:defRPr>
                <a:solidFill>
                  <a:schemeClr val="bg1"/>
                </a:solidFill>
              </a:defRPr>
            </a:lvl1pPr>
          </a:lstStyle>
          <a:p>
            <a:endParaRPr lang="en-US" dirty="0"/>
          </a:p>
        </p:txBody>
      </p:sp>
      <p:sp>
        <p:nvSpPr>
          <p:cNvPr id="10" name="Text Placeholder 9">
            <a:extLst>
              <a:ext uri="{FF2B5EF4-FFF2-40B4-BE49-F238E27FC236}">
                <a16:creationId xmlns:a16="http://schemas.microsoft.com/office/drawing/2014/main" id="{77517D51-0806-4A3F-A053-3122A62FCC29}"/>
              </a:ext>
            </a:extLst>
          </p:cNvPr>
          <p:cNvSpPr>
            <a:spLocks noGrp="1"/>
          </p:cNvSpPr>
          <p:nvPr>
            <p:ph type="body" sz="quarter" idx="13"/>
          </p:nvPr>
        </p:nvSpPr>
        <p:spPr>
          <a:xfrm>
            <a:off x="389001" y="3278124"/>
            <a:ext cx="1584198" cy="1208151"/>
          </a:xfrm>
        </p:spPr>
        <p:txBody>
          <a:bodyPr>
            <a:normAutofit/>
          </a:bodyPr>
          <a:lstStyle>
            <a:lvl1pPr marL="0" indent="0" algn="ctr">
              <a:buNone/>
              <a:defRPr sz="1500"/>
            </a:lvl1pPr>
          </a:lstStyle>
          <a:p>
            <a:pPr lvl="0"/>
            <a:r>
              <a:rPr lang="en-US" dirty="0"/>
              <a:t>Click to edit Master text styles</a:t>
            </a:r>
          </a:p>
        </p:txBody>
      </p:sp>
      <p:sp>
        <p:nvSpPr>
          <p:cNvPr id="13" name="Oval 12">
            <a:extLst>
              <a:ext uri="{FF2B5EF4-FFF2-40B4-BE49-F238E27FC236}">
                <a16:creationId xmlns:a16="http://schemas.microsoft.com/office/drawing/2014/main" id="{10801F85-0050-4CCA-8FC9-53D115E41C1E}"/>
              </a:ext>
              <a:ext uri="{C183D7F6-B498-43B3-948B-1728B52AA6E4}">
                <adec:decorative xmlns:adec="http://schemas.microsoft.com/office/drawing/2017/decorative" val="1"/>
              </a:ext>
            </a:extLst>
          </p:cNvPr>
          <p:cNvSpPr/>
          <p:nvPr userDrawn="1"/>
        </p:nvSpPr>
        <p:spPr>
          <a:xfrm>
            <a:off x="2756258" y="1725549"/>
            <a:ext cx="1371600" cy="13716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5" name="Picture Placeholder 14">
            <a:extLst>
              <a:ext uri="{FF2B5EF4-FFF2-40B4-BE49-F238E27FC236}">
                <a16:creationId xmlns:a16="http://schemas.microsoft.com/office/drawing/2014/main" id="{97F84B91-C741-4839-AF33-5CC3CEFD8626}"/>
              </a:ext>
            </a:extLst>
          </p:cNvPr>
          <p:cNvSpPr>
            <a:spLocks noGrp="1"/>
          </p:cNvSpPr>
          <p:nvPr>
            <p:ph type="pic" sz="quarter" idx="14"/>
          </p:nvPr>
        </p:nvSpPr>
        <p:spPr>
          <a:xfrm>
            <a:off x="2912849" y="1906191"/>
            <a:ext cx="1076325" cy="1013222"/>
          </a:xfrm>
        </p:spPr>
        <p:txBody>
          <a:bodyPr anchor="ctr"/>
          <a:lstStyle>
            <a:lvl1pPr algn="ctr">
              <a:defRPr>
                <a:solidFill>
                  <a:schemeClr val="bg1"/>
                </a:solidFill>
              </a:defRPr>
            </a:lvl1pPr>
          </a:lstStyle>
          <a:p>
            <a:endParaRPr lang="en-US" dirty="0"/>
          </a:p>
        </p:txBody>
      </p:sp>
      <p:sp>
        <p:nvSpPr>
          <p:cNvPr id="17" name="Text Placeholder 16">
            <a:extLst>
              <a:ext uri="{FF2B5EF4-FFF2-40B4-BE49-F238E27FC236}">
                <a16:creationId xmlns:a16="http://schemas.microsoft.com/office/drawing/2014/main" id="{4D3882A9-9362-4E68-923F-6733164F354C}"/>
              </a:ext>
            </a:extLst>
          </p:cNvPr>
          <p:cNvSpPr>
            <a:spLocks noGrp="1"/>
          </p:cNvSpPr>
          <p:nvPr>
            <p:ph type="body" sz="quarter" idx="15"/>
          </p:nvPr>
        </p:nvSpPr>
        <p:spPr>
          <a:xfrm>
            <a:off x="2651483" y="3277791"/>
            <a:ext cx="1581150" cy="1208484"/>
          </a:xfrm>
        </p:spPr>
        <p:txBody>
          <a:bodyPr>
            <a:normAutofit/>
          </a:bodyPr>
          <a:lstStyle>
            <a:lvl1pPr marL="0" indent="0" algn="ctr">
              <a:buNone/>
              <a:defRPr sz="1500"/>
            </a:lvl1pPr>
          </a:lstStyle>
          <a:p>
            <a:pPr lvl="0"/>
            <a:r>
              <a:rPr lang="en-US" dirty="0"/>
              <a:t>Click to edit Master text styles</a:t>
            </a:r>
          </a:p>
        </p:txBody>
      </p:sp>
      <p:sp>
        <p:nvSpPr>
          <p:cNvPr id="4" name="Oval 3">
            <a:extLst>
              <a:ext uri="{FF2B5EF4-FFF2-40B4-BE49-F238E27FC236}">
                <a16:creationId xmlns:a16="http://schemas.microsoft.com/office/drawing/2014/main" id="{827EA353-AC81-4215-B811-97E59154481D}"/>
              </a:ext>
              <a:ext uri="{C183D7F6-B498-43B3-948B-1728B52AA6E4}">
                <adec:decorative xmlns:adec="http://schemas.microsoft.com/office/drawing/2017/decorative" val="1"/>
              </a:ext>
            </a:extLst>
          </p:cNvPr>
          <p:cNvSpPr/>
          <p:nvPr userDrawn="1"/>
        </p:nvSpPr>
        <p:spPr>
          <a:xfrm>
            <a:off x="5078627" y="1725549"/>
            <a:ext cx="1371600" cy="137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Picture Placeholder 8">
            <a:extLst>
              <a:ext uri="{FF2B5EF4-FFF2-40B4-BE49-F238E27FC236}">
                <a16:creationId xmlns:a16="http://schemas.microsoft.com/office/drawing/2014/main" id="{79282694-B082-4B58-ACAC-5A4052DE6BB6}"/>
              </a:ext>
            </a:extLst>
          </p:cNvPr>
          <p:cNvSpPr>
            <a:spLocks noGrp="1"/>
          </p:cNvSpPr>
          <p:nvPr>
            <p:ph type="pic" sz="quarter" idx="16"/>
          </p:nvPr>
        </p:nvSpPr>
        <p:spPr>
          <a:xfrm>
            <a:off x="5226844" y="1906191"/>
            <a:ext cx="1056085" cy="1013222"/>
          </a:xfrm>
        </p:spPr>
        <p:txBody>
          <a:bodyPr anchor="ctr"/>
          <a:lstStyle>
            <a:lvl1pPr algn="ctr">
              <a:defRPr>
                <a:solidFill>
                  <a:schemeClr val="bg1"/>
                </a:solidFill>
              </a:defRPr>
            </a:lvl1pPr>
          </a:lstStyle>
          <a:p>
            <a:endParaRPr lang="en-US" dirty="0"/>
          </a:p>
        </p:txBody>
      </p:sp>
      <p:sp>
        <p:nvSpPr>
          <p:cNvPr id="14" name="Text Placeholder 13">
            <a:extLst>
              <a:ext uri="{FF2B5EF4-FFF2-40B4-BE49-F238E27FC236}">
                <a16:creationId xmlns:a16="http://schemas.microsoft.com/office/drawing/2014/main" id="{C74B4A67-D261-41CD-B94C-E3810F1E2DDF}"/>
              </a:ext>
            </a:extLst>
          </p:cNvPr>
          <p:cNvSpPr>
            <a:spLocks noGrp="1"/>
          </p:cNvSpPr>
          <p:nvPr>
            <p:ph type="body" sz="quarter" idx="17"/>
          </p:nvPr>
        </p:nvSpPr>
        <p:spPr>
          <a:xfrm>
            <a:off x="4972328"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 text styles</a:t>
            </a:r>
          </a:p>
        </p:txBody>
      </p:sp>
      <p:sp>
        <p:nvSpPr>
          <p:cNvPr id="16" name="Oval 15">
            <a:extLst>
              <a:ext uri="{FF2B5EF4-FFF2-40B4-BE49-F238E27FC236}">
                <a16:creationId xmlns:a16="http://schemas.microsoft.com/office/drawing/2014/main" id="{14D3FD10-08A7-4B86-BA6A-9EE47FCFFEE7}"/>
              </a:ext>
              <a:ext uri="{C183D7F6-B498-43B3-948B-1728B52AA6E4}">
                <adec:decorative xmlns:adec="http://schemas.microsoft.com/office/drawing/2017/decorative" val="1"/>
              </a:ext>
            </a:extLst>
          </p:cNvPr>
          <p:cNvSpPr/>
          <p:nvPr userDrawn="1"/>
        </p:nvSpPr>
        <p:spPr>
          <a:xfrm>
            <a:off x="7219439" y="1725549"/>
            <a:ext cx="1371600" cy="1371600"/>
          </a:xfrm>
          <a:prstGeom prst="ellips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9" name="Picture Placeholder 18">
            <a:extLst>
              <a:ext uri="{FF2B5EF4-FFF2-40B4-BE49-F238E27FC236}">
                <a16:creationId xmlns:a16="http://schemas.microsoft.com/office/drawing/2014/main" id="{911AE688-03C0-494D-B1E9-8F5D49B250F8}"/>
              </a:ext>
            </a:extLst>
          </p:cNvPr>
          <p:cNvSpPr>
            <a:spLocks noGrp="1"/>
          </p:cNvSpPr>
          <p:nvPr>
            <p:ph type="pic" sz="quarter" idx="18"/>
          </p:nvPr>
        </p:nvSpPr>
        <p:spPr>
          <a:xfrm>
            <a:off x="7321153" y="1906191"/>
            <a:ext cx="1146572" cy="1013222"/>
          </a:xfrm>
        </p:spPr>
        <p:txBody>
          <a:bodyPr anchor="ctr"/>
          <a:lstStyle>
            <a:lvl1pPr algn="ctr">
              <a:defRPr>
                <a:solidFill>
                  <a:schemeClr val="bg1"/>
                </a:solidFill>
              </a:defRPr>
            </a:lvl1pPr>
          </a:lstStyle>
          <a:p>
            <a:endParaRPr lang="en-US" dirty="0"/>
          </a:p>
        </p:txBody>
      </p:sp>
      <p:sp>
        <p:nvSpPr>
          <p:cNvPr id="21" name="Text Placeholder 20">
            <a:extLst>
              <a:ext uri="{FF2B5EF4-FFF2-40B4-BE49-F238E27FC236}">
                <a16:creationId xmlns:a16="http://schemas.microsoft.com/office/drawing/2014/main" id="{8D487C37-591D-4AC0-A258-E92F057D647E}"/>
              </a:ext>
            </a:extLst>
          </p:cNvPr>
          <p:cNvSpPr>
            <a:spLocks noGrp="1"/>
          </p:cNvSpPr>
          <p:nvPr>
            <p:ph type="body" sz="quarter" idx="19"/>
          </p:nvPr>
        </p:nvSpPr>
        <p:spPr>
          <a:xfrm>
            <a:off x="7113140"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 text styles</a:t>
            </a:r>
          </a:p>
        </p:txBody>
      </p:sp>
      <p:sp>
        <p:nvSpPr>
          <p:cNvPr id="3" name="Slide Number Placeholder 2">
            <a:extLst>
              <a:ext uri="{FF2B5EF4-FFF2-40B4-BE49-F238E27FC236}">
                <a16:creationId xmlns:a16="http://schemas.microsoft.com/office/drawing/2014/main" id="{EB8F09F0-D2A5-4DBA-BBDB-77B191EC8234}"/>
              </a:ext>
            </a:extLst>
          </p:cNvPr>
          <p:cNvSpPr>
            <a:spLocks noGrp="1"/>
          </p:cNvSpPr>
          <p:nvPr>
            <p:ph type="sldNum" sz="quarter" idx="10"/>
          </p:nvPr>
        </p:nvSpPr>
        <p:spPr/>
        <p:txBody>
          <a:bodyPr/>
          <a:lstStyle/>
          <a:p>
            <a:fld id="{1E5AF513-F809-4CC4-A1A4-59522C351C3B}" type="slidenum">
              <a:rPr lang="en-US" smtClean="0"/>
              <a:pPr/>
              <a:t>‹#›</a:t>
            </a:fld>
            <a:endParaRPr lang="en-US" dirty="0"/>
          </a:p>
        </p:txBody>
      </p:sp>
    </p:spTree>
    <p:extLst>
      <p:ext uri="{BB962C8B-B14F-4D97-AF65-F5344CB8AC3E}">
        <p14:creationId xmlns:p14="http://schemas.microsoft.com/office/powerpoint/2010/main" val="128773188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lvl1pPr>
          </a:lstStyle>
          <a:p>
            <a:fld id="{B3D62EDA-7E89-4B1A-B072-79E811F66082}" type="slidenum">
              <a:rPr lang="en-US" smtClean="0"/>
              <a:pPr/>
              <a:t>‹#›</a:t>
            </a:fld>
            <a:endParaRPr lang="en-US" dirty="0"/>
          </a:p>
        </p:txBody>
      </p:sp>
    </p:spTree>
    <p:extLst>
      <p:ext uri="{BB962C8B-B14F-4D97-AF65-F5344CB8AC3E}">
        <p14:creationId xmlns:p14="http://schemas.microsoft.com/office/powerpoint/2010/main" val="2308215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905241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55060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C718AD-F92F-4937-8164-E6EAEBE49C93}" type="datetimeFigureOut">
              <a:rPr lang="en-US" smtClean="0"/>
              <a:t>6/22/2021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930051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C718AD-F92F-4937-8164-E6EAEBE49C93}" type="datetimeFigureOut">
              <a:rPr lang="en-US" smtClean="0"/>
              <a:t>6/22/2021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3853842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C718AD-F92F-4937-8164-E6EAEBE49C93}" type="datetimeFigureOut">
              <a:rPr lang="en-US" smtClean="0"/>
              <a:t>6/22/2021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1658996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533514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a:p>
        </p:txBody>
      </p:sp>
    </p:spTree>
    <p:extLst>
      <p:ext uri="{BB962C8B-B14F-4D97-AF65-F5344CB8AC3E}">
        <p14:creationId xmlns:p14="http://schemas.microsoft.com/office/powerpoint/2010/main" val="2951217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4C718AD-F92F-4937-8164-E6EAEBE49C93}" type="datetimeFigureOut">
              <a:rPr lang="en-US" smtClean="0"/>
              <a:t>6/22/2021</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46176A1-C3B5-4D73-9900-3329469C287D}" type="slidenum">
              <a:rPr lang="en-US" smtClean="0"/>
              <a:t>‹#›</a:t>
            </a:fld>
            <a:endParaRPr lang="en-US"/>
          </a:p>
        </p:txBody>
      </p:sp>
    </p:spTree>
    <p:extLst>
      <p:ext uri="{BB962C8B-B14F-4D97-AF65-F5344CB8AC3E}">
        <p14:creationId xmlns:p14="http://schemas.microsoft.com/office/powerpoint/2010/main" val="8691798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microsoft.com/office/2007/relationships/media" Target="../media/media2.m4a"/><Relationship Id="rId7"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audio" Target="../media/media3.wav"/><Relationship Id="rId5" Type="http://schemas.microsoft.com/office/2007/relationships/media" Target="../media/media3.wav"/><Relationship Id="rId4" Type="http://schemas.openxmlformats.org/officeDocument/2006/relationships/audio" Target="../media/media2.m4a"/><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surveymonkey.com/r/7MLLPNR"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hyperlink" Target="http://www.cpacanada.ca/finlitrequestsession" TargetMode="External"/><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21.xml.rels><?xml version="1.0" encoding="UTF-8" standalone="yes"?>
<Relationships xmlns="http://schemas.openxmlformats.org/package/2006/relationships"><Relationship Id="rId8" Type="http://schemas.openxmlformats.org/officeDocument/2006/relationships/hyperlink" Target="mailto:financialliteracy@cpacanada.ca" TargetMode="External"/><Relationship Id="rId3" Type="http://schemas.openxmlformats.org/officeDocument/2006/relationships/image" Target="../media/image20.png"/><Relationship Id="rId7" Type="http://schemas.openxmlformats.org/officeDocument/2006/relationships/image" Target="../media/image23.sv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hyperlink" Target="https://cpacanada.ca/financialliteracy" TargetMode="External"/><Relationship Id="rId4" Type="http://schemas.openxmlformats.org/officeDocument/2006/relationships/image" Target="../media/image21.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llustration of a target with an arrow surrounded by coins, money notes, a light bulb and mechanical gears">
            <a:extLst>
              <a:ext uri="{FF2B5EF4-FFF2-40B4-BE49-F238E27FC236}">
                <a16:creationId xmlns:a16="http://schemas.microsoft.com/office/drawing/2014/main" id="{859C06EE-79F4-4F61-B0EA-DB8BC96691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5" name="Title 10">
            <a:extLst>
              <a:ext uri="{FF2B5EF4-FFF2-40B4-BE49-F238E27FC236}">
                <a16:creationId xmlns:a16="http://schemas.microsoft.com/office/drawing/2014/main" id="{FF3556FC-B8DC-451E-8CA1-F6F88201A929}"/>
              </a:ext>
            </a:extLst>
          </p:cNvPr>
          <p:cNvSpPr txBox="1">
            <a:spLocks noGrp="1"/>
          </p:cNvSpPr>
          <p:nvPr>
            <p:ph type="ctrTitle"/>
          </p:nvPr>
        </p:nvSpPr>
        <p:spPr>
          <a:xfrm>
            <a:off x="628650" y="2121261"/>
            <a:ext cx="4050141" cy="1485022"/>
          </a:xfrm>
          <a:prstGeom prst="rect">
            <a:avLst/>
          </a:prstGeom>
          <a:noFill/>
          <a:ln>
            <a:noFill/>
            <a:prstDash/>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defTabSz="514350">
              <a:lnSpc>
                <a:spcPct val="100000"/>
              </a:lnSpc>
              <a:spcBef>
                <a:spcPts val="0"/>
              </a:spcBef>
              <a:defRPr/>
            </a:pPr>
            <a:r>
              <a:rPr lang="en-US" sz="4000" dirty="0">
                <a:latin typeface="Arial" panose="020B0604020202020204" pitchFamily="34" charset="0"/>
                <a:ea typeface="+mn-ea"/>
                <a:cs typeface="Arial" panose="020B0604020202020204" pitchFamily="34" charset="0"/>
              </a:rPr>
              <a:t>Setting S.M.A.R.T. Goals</a:t>
            </a:r>
            <a:br>
              <a:rPr lang="en-US" sz="4000" dirty="0">
                <a:latin typeface="Arial" panose="020B0604020202020204" pitchFamily="34" charset="0"/>
                <a:ea typeface="+mn-ea"/>
                <a:cs typeface="Arial" panose="020B0604020202020204" pitchFamily="34" charset="0"/>
              </a:rPr>
            </a:br>
            <a:endParaRPr lang="en-US" sz="1200" dirty="0">
              <a:latin typeface="Arial" panose="020B0604020202020204" pitchFamily="34" charset="0"/>
              <a:ea typeface="+mn-ea"/>
              <a:cs typeface="Arial" panose="020B0604020202020204" pitchFamily="34" charset="0"/>
            </a:endParaRPr>
          </a:p>
        </p:txBody>
      </p:sp>
      <p:pic>
        <p:nvPicPr>
          <p:cNvPr id="4" name="Picture 3" descr="Chartered Professional Accountants ">
            <a:extLst>
              <a:ext uri="{FF2B5EF4-FFF2-40B4-BE49-F238E27FC236}">
                <a16:creationId xmlns:a16="http://schemas.microsoft.com/office/drawing/2014/main" id="{A1432B74-05F5-48E0-B2EC-02B25F9CA4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294" y="132964"/>
            <a:ext cx="2242199" cy="1005501"/>
          </a:xfrm>
          <a:prstGeom prst="rect">
            <a:avLst/>
          </a:prstGeom>
        </p:spPr>
      </p:pic>
    </p:spTree>
    <p:extLst>
      <p:ext uri="{BB962C8B-B14F-4D97-AF65-F5344CB8AC3E}">
        <p14:creationId xmlns:p14="http://schemas.microsoft.com/office/powerpoint/2010/main" val="1006122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nvPr>
        </p:nvSpPr>
        <p:spPr>
          <a:xfrm>
            <a:off x="2499360" y="273844"/>
            <a:ext cx="6244046" cy="483802"/>
          </a:xfrm>
        </p:spPr>
        <p:txBody>
          <a:bodyPr anchor="t">
            <a:normAutofit/>
          </a:bodyPr>
          <a:lstStyle/>
          <a:p>
            <a:pPr algn="ctr"/>
            <a:r>
              <a:rPr lang="en-US" sz="2800" b="1" dirty="0">
                <a:latin typeface="Arial" panose="020B0604020202020204" pitchFamily="34" charset="0"/>
                <a:cs typeface="Arial" panose="020B0604020202020204" pitchFamily="34" charset="0"/>
              </a:rPr>
              <a:t>School Goal</a:t>
            </a:r>
            <a:endParaRPr lang="fr-CA" sz="2800" b="1"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950034FF-46BA-47B7-B60F-B8770660E4F3}"/>
              </a:ext>
            </a:extLst>
          </p:cNvPr>
          <p:cNvSpPr/>
          <p:nvPr/>
        </p:nvSpPr>
        <p:spPr>
          <a:xfrm>
            <a:off x="1" y="-55984"/>
            <a:ext cx="2204357" cy="67880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ACTIVITY 1</a:t>
            </a:r>
          </a:p>
        </p:txBody>
      </p:sp>
      <p:pic>
        <p:nvPicPr>
          <p:cNvPr id="7" name="Picture 6" descr="Cartoon for a dark-haired teenage girl, in a purple sweater, writing on a clip board">
            <a:extLst>
              <a:ext uri="{FF2B5EF4-FFF2-40B4-BE49-F238E27FC236}">
                <a16:creationId xmlns:a16="http://schemas.microsoft.com/office/drawing/2014/main" id="{26811B83-981C-494B-8335-C99488CC9B36}"/>
              </a:ext>
            </a:extLst>
          </p:cNvPr>
          <p:cNvPicPr>
            <a:picLocks noChangeAspect="1"/>
          </p:cNvPicPr>
          <p:nvPr/>
        </p:nvPicPr>
        <p:blipFill rotWithShape="1">
          <a:blip r:embed="rId3">
            <a:extLst>
              <a:ext uri="{28A0092B-C50C-407E-A947-70E740481C1C}">
                <a14:useLocalDpi xmlns:a14="http://schemas.microsoft.com/office/drawing/2010/main" val="0"/>
              </a:ext>
            </a:extLst>
          </a:blip>
          <a:srcRect l="209" r="209" b="17490"/>
          <a:stretch/>
        </p:blipFill>
        <p:spPr>
          <a:xfrm flipH="1">
            <a:off x="561975" y="1084482"/>
            <a:ext cx="2321740" cy="4059018"/>
          </a:xfrm>
          <a:prstGeom prst="rect">
            <a:avLst/>
          </a:prstGeom>
        </p:spPr>
      </p:pic>
      <p:sp>
        <p:nvSpPr>
          <p:cNvPr id="9" name="Speech Bubble: Oval 8" descr="Speech bubble">
            <a:extLst>
              <a:ext uri="{FF2B5EF4-FFF2-40B4-BE49-F238E27FC236}">
                <a16:creationId xmlns:a16="http://schemas.microsoft.com/office/drawing/2014/main" id="{E1C93627-EE96-4870-BBB1-0B33E39F84BE}"/>
              </a:ext>
            </a:extLst>
          </p:cNvPr>
          <p:cNvSpPr/>
          <p:nvPr/>
        </p:nvSpPr>
        <p:spPr>
          <a:xfrm rot="5105822">
            <a:off x="4429362" y="439771"/>
            <a:ext cx="2092330" cy="3991371"/>
          </a:xfrm>
          <a:prstGeom prst="wedgeEllipseCallout">
            <a:avLst>
              <a:gd name="adj1" fmla="val 3218"/>
              <a:gd name="adj2" fmla="val 69090"/>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50F12151-4044-46F8-B8F3-546668EFDD07}"/>
              </a:ext>
            </a:extLst>
          </p:cNvPr>
          <p:cNvSpPr>
            <a:spLocks noGrp="1"/>
          </p:cNvSpPr>
          <p:nvPr>
            <p:ph idx="1"/>
          </p:nvPr>
        </p:nvSpPr>
        <p:spPr>
          <a:xfrm>
            <a:off x="3824396" y="2133179"/>
            <a:ext cx="3996361" cy="1412081"/>
          </a:xfrm>
        </p:spPr>
        <p:txBody>
          <a:bodyPr>
            <a:normAutofit/>
          </a:bodyPr>
          <a:lstStyle/>
          <a:p>
            <a:pPr marL="0" indent="0">
              <a:spcAft>
                <a:spcPts val="1800"/>
              </a:spcAft>
              <a:buNone/>
            </a:pPr>
            <a:r>
              <a:rPr lang="en-US" sz="2400" dirty="0">
                <a:latin typeface="Comic Sans MS" panose="030F0702030302020204" pitchFamily="66" charset="0"/>
                <a:cs typeface="Arial" panose="020B0604020202020204" pitchFamily="34" charset="0"/>
              </a:rPr>
              <a:t>“I want to do better in History class.”</a:t>
            </a:r>
            <a:endParaRPr lang="en-US" sz="2400" i="1" dirty="0">
              <a:latin typeface="Comic Sans MS" panose="030F0702030302020204" pitchFamily="66" charset="0"/>
              <a:cs typeface="Arial" panose="020B0604020202020204" pitchFamily="34" charset="0"/>
            </a:endParaRPr>
          </a:p>
        </p:txBody>
      </p:sp>
      <p:sp>
        <p:nvSpPr>
          <p:cNvPr id="5" name="TextBox 4">
            <a:extLst>
              <a:ext uri="{FF2B5EF4-FFF2-40B4-BE49-F238E27FC236}">
                <a16:creationId xmlns:a16="http://schemas.microsoft.com/office/drawing/2014/main" id="{C3A4DC69-E1EE-4AB4-ABB1-98BB680D50E9}"/>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8" name="Slide Number Placeholder 3">
            <a:extLst>
              <a:ext uri="{FF2B5EF4-FFF2-40B4-BE49-F238E27FC236}">
                <a16:creationId xmlns:a16="http://schemas.microsoft.com/office/drawing/2014/main" id="{A36CAAD8-0846-41E2-A641-8E62B3E62DDB}"/>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10</a:t>
            </a:fld>
            <a:endParaRPr lang="en-US" dirty="0">
              <a:solidFill>
                <a:schemeClr val="tx1"/>
              </a:solidFill>
            </a:endParaRPr>
          </a:p>
        </p:txBody>
      </p:sp>
    </p:spTree>
    <p:extLst>
      <p:ext uri="{BB962C8B-B14F-4D97-AF65-F5344CB8AC3E}">
        <p14:creationId xmlns:p14="http://schemas.microsoft.com/office/powerpoint/2010/main" val="944556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889419" y="1835650"/>
            <a:ext cx="5365162" cy="843378"/>
          </a:xfrm>
        </p:spPr>
        <p:txBody>
          <a:bodyPr anchor="t">
            <a:noAutofit/>
          </a:bodyPr>
          <a:lstStyle/>
          <a:p>
            <a:r>
              <a:rPr lang="en-US" sz="3600" b="1" dirty="0">
                <a:latin typeface="Arial" panose="020B0604020202020204" pitchFamily="34" charset="0"/>
                <a:cs typeface="Arial" panose="020B0604020202020204" pitchFamily="34" charset="0"/>
              </a:rPr>
              <a:t>Is </a:t>
            </a:r>
            <a:r>
              <a:rPr lang="en-US" sz="3600" b="1" dirty="0" err="1">
                <a:latin typeface="Arial" panose="020B0604020202020204" pitchFamily="34" charset="0"/>
                <a:cs typeface="Arial" panose="020B0604020202020204" pitchFamily="34" charset="0"/>
              </a:rPr>
              <a:t>Fareen’s</a:t>
            </a:r>
            <a:r>
              <a:rPr lang="en-US" sz="3600" b="1" dirty="0">
                <a:latin typeface="Arial" panose="020B0604020202020204" pitchFamily="34" charset="0"/>
                <a:cs typeface="Arial" panose="020B0604020202020204" pitchFamily="34" charset="0"/>
              </a:rPr>
              <a:t> goal SMART?</a:t>
            </a:r>
            <a:br>
              <a:rPr lang="en-US" sz="3600" b="1" dirty="0">
                <a:latin typeface="Arial" panose="020B0604020202020204" pitchFamily="34" charset="0"/>
                <a:cs typeface="Arial" panose="020B0604020202020204" pitchFamily="34" charset="0"/>
              </a:rPr>
            </a:br>
            <a:endParaRPr lang="en-US" sz="3600" b="1" dirty="0"/>
          </a:p>
        </p:txBody>
      </p:sp>
      <p:sp>
        <p:nvSpPr>
          <p:cNvPr id="5" name="TextBox 4">
            <a:extLst>
              <a:ext uri="{FF2B5EF4-FFF2-40B4-BE49-F238E27FC236}">
                <a16:creationId xmlns:a16="http://schemas.microsoft.com/office/drawing/2014/main" id="{042AF7F0-597E-4703-9AD3-6758311A8924}"/>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7" name="Slide Number Placeholder 3">
            <a:extLst>
              <a:ext uri="{FF2B5EF4-FFF2-40B4-BE49-F238E27FC236}">
                <a16:creationId xmlns:a16="http://schemas.microsoft.com/office/drawing/2014/main" id="{018A7E33-B0BB-4268-8CC7-638910A28D02}"/>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11</a:t>
            </a:fld>
            <a:endParaRPr lang="en-US" dirty="0">
              <a:solidFill>
                <a:schemeClr val="tx1"/>
              </a:solidFill>
            </a:endParaRPr>
          </a:p>
        </p:txBody>
      </p:sp>
    </p:spTree>
    <p:extLst>
      <p:ext uri="{BB962C8B-B14F-4D97-AF65-F5344CB8AC3E}">
        <p14:creationId xmlns:p14="http://schemas.microsoft.com/office/powerpoint/2010/main" val="5245876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nvPr>
        </p:nvSpPr>
        <p:spPr>
          <a:xfrm>
            <a:off x="2499360" y="273844"/>
            <a:ext cx="6244046" cy="483802"/>
          </a:xfrm>
        </p:spPr>
        <p:txBody>
          <a:bodyPr anchor="t">
            <a:normAutofit/>
          </a:bodyPr>
          <a:lstStyle/>
          <a:p>
            <a:pPr algn="ctr"/>
            <a:r>
              <a:rPr lang="en-US" sz="2800" b="1" dirty="0">
                <a:latin typeface="Arial" panose="020B0604020202020204" pitchFamily="34" charset="0"/>
                <a:cs typeface="Arial" panose="020B0604020202020204" pitchFamily="34" charset="0"/>
              </a:rPr>
              <a:t>Family/Friends Goal</a:t>
            </a:r>
            <a:endParaRPr lang="fr-CA" sz="2800" b="1"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950034FF-46BA-47B7-B60F-B8770660E4F3}"/>
              </a:ext>
            </a:extLst>
          </p:cNvPr>
          <p:cNvSpPr/>
          <p:nvPr/>
        </p:nvSpPr>
        <p:spPr>
          <a:xfrm>
            <a:off x="1" y="-55984"/>
            <a:ext cx="2204357" cy="67880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ACTIVITY 1</a:t>
            </a:r>
          </a:p>
        </p:txBody>
      </p:sp>
      <p:sp>
        <p:nvSpPr>
          <p:cNvPr id="8" name="Speech Bubble: Oval 7" descr="Speech bubble">
            <a:extLst>
              <a:ext uri="{FF2B5EF4-FFF2-40B4-BE49-F238E27FC236}">
                <a16:creationId xmlns:a16="http://schemas.microsoft.com/office/drawing/2014/main" id="{1D7D739D-687C-4C3B-AD30-2C3452C46236}"/>
              </a:ext>
            </a:extLst>
          </p:cNvPr>
          <p:cNvSpPr/>
          <p:nvPr/>
        </p:nvSpPr>
        <p:spPr>
          <a:xfrm rot="5221939" flipH="1" flipV="1">
            <a:off x="1840938" y="118320"/>
            <a:ext cx="2234200" cy="4496239"/>
          </a:xfrm>
          <a:prstGeom prst="wedgeEllipseCallout">
            <a:avLst>
              <a:gd name="adj1" fmla="val -37056"/>
              <a:gd name="adj2" fmla="val 62506"/>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50F12151-4044-46F8-B8F3-546668EFDD07}"/>
              </a:ext>
            </a:extLst>
          </p:cNvPr>
          <p:cNvSpPr>
            <a:spLocks noGrp="1"/>
          </p:cNvSpPr>
          <p:nvPr>
            <p:ph idx="1"/>
          </p:nvPr>
        </p:nvSpPr>
        <p:spPr>
          <a:xfrm>
            <a:off x="1162050" y="1759745"/>
            <a:ext cx="3943350" cy="1421446"/>
          </a:xfrm>
        </p:spPr>
        <p:txBody>
          <a:bodyPr>
            <a:normAutofit/>
          </a:bodyPr>
          <a:lstStyle/>
          <a:p>
            <a:pPr marL="0" indent="0">
              <a:spcAft>
                <a:spcPts val="3600"/>
              </a:spcAft>
              <a:buNone/>
            </a:pPr>
            <a:r>
              <a:rPr lang="en-US" sz="2400" dirty="0">
                <a:latin typeface="Comic Sans MS" panose="030F0702030302020204" pitchFamily="66" charset="0"/>
                <a:cs typeface="Arial" panose="020B0604020202020204" pitchFamily="34" charset="0"/>
              </a:rPr>
              <a:t>“</a:t>
            </a:r>
            <a:r>
              <a:rPr lang="en-US" sz="2400" i="1" dirty="0">
                <a:latin typeface="Comic Sans MS" panose="030F0702030302020204" pitchFamily="66" charset="0"/>
                <a:cs typeface="Arial" panose="020B0604020202020204" pitchFamily="34" charset="0"/>
              </a:rPr>
              <a:t>I want to donate $300 of my babysitting money to my friend’s mom’s charity by December.”</a:t>
            </a:r>
            <a:endParaRPr lang="en-US" sz="2400" b="1" dirty="0">
              <a:latin typeface="Comic Sans MS" panose="030F0702030302020204" pitchFamily="66" charset="0"/>
              <a:cs typeface="Arial" panose="020B0604020202020204" pitchFamily="34" charset="0"/>
            </a:endParaRPr>
          </a:p>
        </p:txBody>
      </p:sp>
      <p:pic>
        <p:nvPicPr>
          <p:cNvPr id="7" name="Picture 6" descr="Cartoon for a blonde-haired teenage girl in a striped shirt">
            <a:extLst>
              <a:ext uri="{FF2B5EF4-FFF2-40B4-BE49-F238E27FC236}">
                <a16:creationId xmlns:a16="http://schemas.microsoft.com/office/drawing/2014/main" id="{7A8D716A-CFBA-41E1-A53F-2C4E44BE938B}"/>
              </a:ext>
            </a:extLst>
          </p:cNvPr>
          <p:cNvPicPr>
            <a:picLocks noChangeAspect="1"/>
          </p:cNvPicPr>
          <p:nvPr/>
        </p:nvPicPr>
        <p:blipFill>
          <a:blip r:embed="rId3">
            <a:extLst>
              <a:ext uri="{28A0092B-C50C-407E-A947-70E740481C1C}">
                <a14:useLocalDpi xmlns:a14="http://schemas.microsoft.com/office/drawing/2010/main" val="0"/>
              </a:ext>
            </a:extLst>
          </a:blip>
          <a:srcRect t="2862" b="2862"/>
          <a:stretch/>
        </p:blipFill>
        <p:spPr>
          <a:xfrm>
            <a:off x="5767930" y="1438275"/>
            <a:ext cx="1879040" cy="3981450"/>
          </a:xfrm>
          <a:prstGeom prst="rect">
            <a:avLst/>
          </a:prstGeom>
        </p:spPr>
      </p:pic>
      <p:sp>
        <p:nvSpPr>
          <p:cNvPr id="5" name="TextBox 4">
            <a:extLst>
              <a:ext uri="{FF2B5EF4-FFF2-40B4-BE49-F238E27FC236}">
                <a16:creationId xmlns:a16="http://schemas.microsoft.com/office/drawing/2014/main" id="{294CFC47-B594-48DA-9674-4DE3BC9D12EB}"/>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9" name="Slide Number Placeholder 3">
            <a:extLst>
              <a:ext uri="{FF2B5EF4-FFF2-40B4-BE49-F238E27FC236}">
                <a16:creationId xmlns:a16="http://schemas.microsoft.com/office/drawing/2014/main" id="{047F1BC0-5AD0-4EF4-B6DB-035ABF696EDD}"/>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12</a:t>
            </a:fld>
            <a:endParaRPr lang="en-US" dirty="0">
              <a:solidFill>
                <a:schemeClr val="tx1"/>
              </a:solidFill>
            </a:endParaRPr>
          </a:p>
        </p:txBody>
      </p:sp>
    </p:spTree>
    <p:extLst>
      <p:ext uri="{BB962C8B-B14F-4D97-AF65-F5344CB8AC3E}">
        <p14:creationId xmlns:p14="http://schemas.microsoft.com/office/powerpoint/2010/main" val="4154304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889419" y="1835650"/>
            <a:ext cx="5365162" cy="843378"/>
          </a:xfrm>
        </p:spPr>
        <p:txBody>
          <a:bodyPr anchor="t">
            <a:noAutofit/>
          </a:bodyPr>
          <a:lstStyle/>
          <a:p>
            <a:r>
              <a:rPr lang="en-US" sz="3600" b="1" dirty="0">
                <a:latin typeface="Arial" panose="020B0604020202020204" pitchFamily="34" charset="0"/>
                <a:cs typeface="Arial" panose="020B0604020202020204" pitchFamily="34" charset="0"/>
              </a:rPr>
              <a:t>Is Marika’s goal SMART?</a:t>
            </a:r>
            <a:br>
              <a:rPr lang="en-US" sz="3600" b="1" dirty="0">
                <a:latin typeface="Arial" panose="020B0604020202020204" pitchFamily="34" charset="0"/>
                <a:cs typeface="Arial" panose="020B0604020202020204" pitchFamily="34" charset="0"/>
              </a:rPr>
            </a:br>
            <a:endParaRPr lang="en-US" sz="3600" b="1" dirty="0"/>
          </a:p>
        </p:txBody>
      </p:sp>
      <p:sp>
        <p:nvSpPr>
          <p:cNvPr id="5" name="TextBox 4">
            <a:extLst>
              <a:ext uri="{FF2B5EF4-FFF2-40B4-BE49-F238E27FC236}">
                <a16:creationId xmlns:a16="http://schemas.microsoft.com/office/drawing/2014/main" id="{042AF7F0-597E-4703-9AD3-6758311A8924}"/>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7" name="Slide Number Placeholder 3">
            <a:extLst>
              <a:ext uri="{FF2B5EF4-FFF2-40B4-BE49-F238E27FC236}">
                <a16:creationId xmlns:a16="http://schemas.microsoft.com/office/drawing/2014/main" id="{018A7E33-B0BB-4268-8CC7-638910A28D02}"/>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13</a:t>
            </a:fld>
            <a:endParaRPr lang="en-US" dirty="0">
              <a:solidFill>
                <a:schemeClr val="tx1"/>
              </a:solidFill>
            </a:endParaRPr>
          </a:p>
        </p:txBody>
      </p:sp>
    </p:spTree>
    <p:extLst>
      <p:ext uri="{BB962C8B-B14F-4D97-AF65-F5344CB8AC3E}">
        <p14:creationId xmlns:p14="http://schemas.microsoft.com/office/powerpoint/2010/main" val="2575264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nvPr>
        </p:nvSpPr>
        <p:spPr>
          <a:xfrm>
            <a:off x="2499360" y="273844"/>
            <a:ext cx="6244046" cy="483802"/>
          </a:xfrm>
        </p:spPr>
        <p:txBody>
          <a:bodyPr anchor="t">
            <a:normAutofit/>
          </a:bodyPr>
          <a:lstStyle/>
          <a:p>
            <a:pPr algn="ctr"/>
            <a:r>
              <a:rPr lang="en-US" sz="2800" b="1" dirty="0">
                <a:latin typeface="Arial" panose="020B0604020202020204" pitchFamily="34" charset="0"/>
                <a:cs typeface="Arial" panose="020B0604020202020204" pitchFamily="34" charset="0"/>
              </a:rPr>
              <a:t>Health/Fitness Goal</a:t>
            </a:r>
            <a:endParaRPr lang="fr-CA" sz="2800" b="1"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950034FF-46BA-47B7-B60F-B8770660E4F3}"/>
              </a:ext>
            </a:extLst>
          </p:cNvPr>
          <p:cNvSpPr/>
          <p:nvPr/>
        </p:nvSpPr>
        <p:spPr>
          <a:xfrm>
            <a:off x="1" y="-55984"/>
            <a:ext cx="2204357" cy="67880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ACTIVITY 1</a:t>
            </a:r>
          </a:p>
        </p:txBody>
      </p:sp>
      <p:sp>
        <p:nvSpPr>
          <p:cNvPr id="5" name="TextBox 4">
            <a:extLst>
              <a:ext uri="{FF2B5EF4-FFF2-40B4-BE49-F238E27FC236}">
                <a16:creationId xmlns:a16="http://schemas.microsoft.com/office/drawing/2014/main" id="{A8237217-0233-4D7C-9E91-A6814D88F7AA}"/>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pic>
        <p:nvPicPr>
          <p:cNvPr id="7" name="Picture 6" descr="Cartoon for a teenage boy,in a red shirt, smiling">
            <a:extLst>
              <a:ext uri="{FF2B5EF4-FFF2-40B4-BE49-F238E27FC236}">
                <a16:creationId xmlns:a16="http://schemas.microsoft.com/office/drawing/2014/main" id="{FAF80E0E-815C-41B6-8B7F-96B4CA669749}"/>
              </a:ext>
            </a:extLst>
          </p:cNvPr>
          <p:cNvPicPr>
            <a:picLocks noChangeAspect="1"/>
          </p:cNvPicPr>
          <p:nvPr/>
        </p:nvPicPr>
        <p:blipFill>
          <a:blip r:embed="rId3">
            <a:extLst>
              <a:ext uri="{28A0092B-C50C-407E-A947-70E740481C1C}">
                <a14:useLocalDpi xmlns:a14="http://schemas.microsoft.com/office/drawing/2010/main" val="0"/>
              </a:ext>
            </a:extLst>
          </a:blip>
          <a:srcRect l="4929" r="4929"/>
          <a:stretch/>
        </p:blipFill>
        <p:spPr>
          <a:xfrm flipH="1">
            <a:off x="967494" y="1255748"/>
            <a:ext cx="2028118" cy="4297327"/>
          </a:xfrm>
          <a:prstGeom prst="rect">
            <a:avLst/>
          </a:prstGeom>
        </p:spPr>
      </p:pic>
      <p:sp>
        <p:nvSpPr>
          <p:cNvPr id="8" name="Speech Bubble: Oval 7" descr="Speech bubble">
            <a:extLst>
              <a:ext uri="{FF2B5EF4-FFF2-40B4-BE49-F238E27FC236}">
                <a16:creationId xmlns:a16="http://schemas.microsoft.com/office/drawing/2014/main" id="{FD2A1784-3F0F-4E24-B6F7-722B2D7A3EA6}"/>
              </a:ext>
            </a:extLst>
          </p:cNvPr>
          <p:cNvSpPr/>
          <p:nvPr/>
        </p:nvSpPr>
        <p:spPr>
          <a:xfrm rot="5105822">
            <a:off x="4187821" y="679160"/>
            <a:ext cx="2092330" cy="3991371"/>
          </a:xfrm>
          <a:prstGeom prst="wedgeEllipseCallout">
            <a:avLst>
              <a:gd name="adj1" fmla="val -2172"/>
              <a:gd name="adj2" fmla="val 65734"/>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50F12151-4044-46F8-B8F3-546668EFDD07}"/>
              </a:ext>
            </a:extLst>
          </p:cNvPr>
          <p:cNvSpPr>
            <a:spLocks noGrp="1"/>
          </p:cNvSpPr>
          <p:nvPr>
            <p:ph idx="1"/>
          </p:nvPr>
        </p:nvSpPr>
        <p:spPr>
          <a:xfrm>
            <a:off x="3613989" y="2425585"/>
            <a:ext cx="3598574" cy="896114"/>
          </a:xfrm>
        </p:spPr>
        <p:txBody>
          <a:bodyPr>
            <a:normAutofit/>
          </a:bodyPr>
          <a:lstStyle/>
          <a:p>
            <a:pPr marL="0" indent="0">
              <a:spcAft>
                <a:spcPts val="4800"/>
              </a:spcAft>
              <a:buNone/>
            </a:pPr>
            <a:r>
              <a:rPr lang="en-US" sz="2400" dirty="0">
                <a:latin typeface="Comic Sans MS" panose="030F0702030302020204" pitchFamily="66" charset="0"/>
                <a:cs typeface="Arial" panose="020B0604020202020204" pitchFamily="34" charset="0"/>
              </a:rPr>
              <a:t>“</a:t>
            </a:r>
            <a:r>
              <a:rPr lang="en-US" sz="2400" i="1" dirty="0">
                <a:latin typeface="Comic Sans MS" panose="030F0702030302020204" pitchFamily="66" charset="0"/>
                <a:cs typeface="Arial" panose="020B0604020202020204" pitchFamily="34" charset="0"/>
              </a:rPr>
              <a:t>I want to be able to do </a:t>
            </a:r>
            <a:br>
              <a:rPr lang="en-US" sz="2400" i="1" dirty="0">
                <a:latin typeface="Comic Sans MS" panose="030F0702030302020204" pitchFamily="66" charset="0"/>
                <a:cs typeface="Arial" panose="020B0604020202020204" pitchFamily="34" charset="0"/>
              </a:rPr>
            </a:br>
            <a:r>
              <a:rPr lang="en-US" sz="2400" i="1" dirty="0">
                <a:latin typeface="Comic Sans MS" panose="030F0702030302020204" pitchFamily="66" charset="0"/>
                <a:cs typeface="Arial" panose="020B0604020202020204" pitchFamily="34" charset="0"/>
              </a:rPr>
              <a:t>25 push ups in a row.”</a:t>
            </a:r>
          </a:p>
        </p:txBody>
      </p:sp>
      <p:sp>
        <p:nvSpPr>
          <p:cNvPr id="9" name="Slide Number Placeholder 3">
            <a:extLst>
              <a:ext uri="{FF2B5EF4-FFF2-40B4-BE49-F238E27FC236}">
                <a16:creationId xmlns:a16="http://schemas.microsoft.com/office/drawing/2014/main" id="{82903AB5-1DBF-4CC2-9D7E-A404BD189604}"/>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14</a:t>
            </a:fld>
            <a:endParaRPr lang="en-US" dirty="0">
              <a:solidFill>
                <a:schemeClr val="tx1"/>
              </a:solidFill>
            </a:endParaRPr>
          </a:p>
        </p:txBody>
      </p:sp>
    </p:spTree>
    <p:extLst>
      <p:ext uri="{BB962C8B-B14F-4D97-AF65-F5344CB8AC3E}">
        <p14:creationId xmlns:p14="http://schemas.microsoft.com/office/powerpoint/2010/main" val="24826550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889419" y="1835650"/>
            <a:ext cx="5365162" cy="843378"/>
          </a:xfrm>
        </p:spPr>
        <p:txBody>
          <a:bodyPr anchor="t">
            <a:noAutofit/>
          </a:bodyPr>
          <a:lstStyle/>
          <a:p>
            <a:r>
              <a:rPr lang="en-US" sz="3600" b="1" dirty="0">
                <a:latin typeface="Arial" panose="020B0604020202020204" pitchFamily="34" charset="0"/>
                <a:cs typeface="Arial" panose="020B0604020202020204" pitchFamily="34" charset="0"/>
              </a:rPr>
              <a:t>Is Ashton’s goal SMART?</a:t>
            </a:r>
            <a:br>
              <a:rPr lang="en-US" sz="3600" b="1" dirty="0">
                <a:latin typeface="Arial" panose="020B0604020202020204" pitchFamily="34" charset="0"/>
                <a:cs typeface="Arial" panose="020B0604020202020204" pitchFamily="34" charset="0"/>
              </a:rPr>
            </a:br>
            <a:endParaRPr lang="en-US" sz="3600" b="1" dirty="0"/>
          </a:p>
        </p:txBody>
      </p:sp>
      <p:sp>
        <p:nvSpPr>
          <p:cNvPr id="5" name="TextBox 4">
            <a:extLst>
              <a:ext uri="{FF2B5EF4-FFF2-40B4-BE49-F238E27FC236}">
                <a16:creationId xmlns:a16="http://schemas.microsoft.com/office/drawing/2014/main" id="{042AF7F0-597E-4703-9AD3-6758311A8924}"/>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7" name="Slide Number Placeholder 3">
            <a:extLst>
              <a:ext uri="{FF2B5EF4-FFF2-40B4-BE49-F238E27FC236}">
                <a16:creationId xmlns:a16="http://schemas.microsoft.com/office/drawing/2014/main" id="{018A7E33-B0BB-4268-8CC7-638910A28D02}"/>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15</a:t>
            </a:fld>
            <a:endParaRPr lang="en-US" dirty="0">
              <a:solidFill>
                <a:schemeClr val="tx1"/>
              </a:solidFill>
            </a:endParaRPr>
          </a:p>
        </p:txBody>
      </p:sp>
    </p:spTree>
    <p:extLst>
      <p:ext uri="{BB962C8B-B14F-4D97-AF65-F5344CB8AC3E}">
        <p14:creationId xmlns:p14="http://schemas.microsoft.com/office/powerpoint/2010/main" val="4314708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nvPr>
        </p:nvSpPr>
        <p:spPr>
          <a:xfrm>
            <a:off x="1365885" y="1092994"/>
            <a:ext cx="6244046" cy="483802"/>
          </a:xfrm>
        </p:spPr>
        <p:txBody>
          <a:bodyPr anchor="t">
            <a:normAutofit/>
          </a:bodyPr>
          <a:lstStyle/>
          <a:p>
            <a:pPr algn="ctr"/>
            <a:r>
              <a:rPr lang="en-US" sz="3200" b="1" dirty="0">
                <a:latin typeface="Arial" panose="020B0604020202020204" pitchFamily="34" charset="0"/>
                <a:cs typeface="Arial" panose="020B0604020202020204" pitchFamily="34" charset="0"/>
              </a:rPr>
              <a:t>Let’s hear from others…</a:t>
            </a:r>
            <a:endParaRPr lang="fr-CA" sz="3200" b="1"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950034FF-46BA-47B7-B60F-B8770660E4F3}"/>
              </a:ext>
            </a:extLst>
          </p:cNvPr>
          <p:cNvSpPr/>
          <p:nvPr/>
        </p:nvSpPr>
        <p:spPr>
          <a:xfrm>
            <a:off x="1" y="-55984"/>
            <a:ext cx="2204357" cy="67880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ACTIVITY 1</a:t>
            </a:r>
          </a:p>
        </p:txBody>
      </p:sp>
      <p:sp>
        <p:nvSpPr>
          <p:cNvPr id="7" name="TextBox 6">
            <a:extLst>
              <a:ext uri="{FF2B5EF4-FFF2-40B4-BE49-F238E27FC236}">
                <a16:creationId xmlns:a16="http://schemas.microsoft.com/office/drawing/2014/main" id="{ED4AF61C-7F06-4EB5-988A-66791D64F600}"/>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pic>
        <p:nvPicPr>
          <p:cNvPr id="8" name="recording 1" descr="Audio 1">
            <a:hlinkClick r:id="" action="ppaction://media"/>
            <a:extLst>
              <a:ext uri="{FF2B5EF4-FFF2-40B4-BE49-F238E27FC236}">
                <a16:creationId xmlns:a16="http://schemas.microsoft.com/office/drawing/2014/main" id="{44C4D627-05AE-4D60-9977-D4F8BF63F42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25869" y="2085129"/>
            <a:ext cx="1531267" cy="1531267"/>
          </a:xfrm>
          <a:prstGeom prst="rect">
            <a:avLst/>
          </a:prstGeom>
        </p:spPr>
      </p:pic>
      <p:pic>
        <p:nvPicPr>
          <p:cNvPr id="9" name="recording 2" descr="Audio 2">
            <a:hlinkClick r:id="" action="ppaction://media"/>
            <a:extLst>
              <a:ext uri="{FF2B5EF4-FFF2-40B4-BE49-F238E27FC236}">
                <a16:creationId xmlns:a16="http://schemas.microsoft.com/office/drawing/2014/main" id="{8E8B1430-CBCC-4E6A-85EC-883A033F1150}"/>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3525636" y="2108159"/>
            <a:ext cx="1531267" cy="1531267"/>
          </a:xfrm>
          <a:prstGeom prst="rect">
            <a:avLst/>
          </a:prstGeom>
        </p:spPr>
      </p:pic>
      <p:pic>
        <p:nvPicPr>
          <p:cNvPr id="10" name="recording3L" descr="Audio 3">
            <a:hlinkClick r:id="" action="ppaction://media"/>
            <a:extLst>
              <a:ext uri="{FF2B5EF4-FFF2-40B4-BE49-F238E27FC236}">
                <a16:creationId xmlns:a16="http://schemas.microsoft.com/office/drawing/2014/main" id="{0930B5E2-F610-4A0E-8378-92DFD4E364DF}"/>
              </a:ext>
            </a:extLst>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6474486" y="2085129"/>
            <a:ext cx="1608455" cy="1608455"/>
          </a:xfrm>
          <a:prstGeom prst="rect">
            <a:avLst/>
          </a:prstGeom>
        </p:spPr>
      </p:pic>
      <p:sp>
        <p:nvSpPr>
          <p:cNvPr id="11" name="Slide Number Placeholder 3">
            <a:extLst>
              <a:ext uri="{FF2B5EF4-FFF2-40B4-BE49-F238E27FC236}">
                <a16:creationId xmlns:a16="http://schemas.microsoft.com/office/drawing/2014/main" id="{AFAE8670-6AB4-421E-92B5-DEE3C0DB0CF5}"/>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16</a:t>
            </a:fld>
            <a:endParaRPr lang="en-US" dirty="0">
              <a:solidFill>
                <a:schemeClr val="tx1"/>
              </a:solidFill>
            </a:endParaRPr>
          </a:p>
        </p:txBody>
      </p:sp>
    </p:spTree>
    <p:extLst>
      <p:ext uri="{BB962C8B-B14F-4D97-AF65-F5344CB8AC3E}">
        <p14:creationId xmlns:p14="http://schemas.microsoft.com/office/powerpoint/2010/main" val="711678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506"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087" fill="hold"/>
                                        <p:tgtEl>
                                          <p:spTgt spid="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2565"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8"/>
                </p:tgtEl>
              </p:cMediaNode>
            </p:audio>
            <p:audio>
              <p:cMediaNode vol="80000">
                <p:cTn id="16" fill="hold" display="0">
                  <p:stCondLst>
                    <p:cond delay="indefinite"/>
                  </p:stCondLst>
                  <p:endCondLst>
                    <p:cond evt="onStopAudio" delay="0">
                      <p:tgtEl>
                        <p:sldTgt/>
                      </p:tgtEl>
                    </p:cond>
                  </p:endCondLst>
                </p:cTn>
                <p:tgtEl>
                  <p:spTgt spid="9"/>
                </p:tgtEl>
              </p:cMediaNode>
            </p:audio>
            <p:audio>
              <p:cMediaNode vol="80000">
                <p:cTn id="17" fill="hold" display="0">
                  <p:stCondLst>
                    <p:cond delay="indefinite"/>
                  </p:stCondLst>
                  <p:endCondLst>
                    <p:cond evt="onStopAudio" delay="0">
                      <p:tgtEl>
                        <p:sldTgt/>
                      </p:tgtEl>
                    </p:cond>
                  </p:endCondLst>
                </p:cTn>
                <p:tgtEl>
                  <p:spTgt spid="10"/>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nvPr>
        </p:nvSpPr>
        <p:spPr>
          <a:xfrm>
            <a:off x="2495550" y="273844"/>
            <a:ext cx="6019800" cy="583406"/>
          </a:xfrm>
        </p:spPr>
        <p:txBody>
          <a:bodyPr anchor="t">
            <a:normAutofit fontScale="90000"/>
          </a:bodyPr>
          <a:lstStyle/>
          <a:p>
            <a:pPr algn="ctr"/>
            <a:r>
              <a:rPr lang="en-US" sz="3200" b="1" dirty="0">
                <a:latin typeface="Arial" panose="020B0604020202020204" pitchFamily="34" charset="0"/>
                <a:cs typeface="Arial" panose="020B0604020202020204" pitchFamily="34" charset="0"/>
              </a:rPr>
              <a:t>S.M.A.R.T. Goals Snapshot</a:t>
            </a:r>
          </a:p>
        </p:txBody>
      </p:sp>
      <p:sp>
        <p:nvSpPr>
          <p:cNvPr id="3" name="Rectangle 2">
            <a:extLst>
              <a:ext uri="{FF2B5EF4-FFF2-40B4-BE49-F238E27FC236}">
                <a16:creationId xmlns:a16="http://schemas.microsoft.com/office/drawing/2014/main" id="{DC067546-EC97-43D6-BD43-AE4CC79F5832}"/>
              </a:ext>
            </a:extLst>
          </p:cNvPr>
          <p:cNvSpPr/>
          <p:nvPr/>
        </p:nvSpPr>
        <p:spPr>
          <a:xfrm>
            <a:off x="1" y="-55984"/>
            <a:ext cx="2204357" cy="678802"/>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ACTIVITY 2 </a:t>
            </a:r>
          </a:p>
        </p:txBody>
      </p:sp>
      <p:pic>
        <p:nvPicPr>
          <p:cNvPr id="8" name="Picture 7" descr="S.M.A.R.T. Goal Snapshot worksheet">
            <a:extLst>
              <a:ext uri="{FF2B5EF4-FFF2-40B4-BE49-F238E27FC236}">
                <a16:creationId xmlns:a16="http://schemas.microsoft.com/office/drawing/2014/main" id="{E4A3127D-3DC6-43FD-BB99-0BB613F50FCB}"/>
              </a:ext>
            </a:extLst>
          </p:cNvPr>
          <p:cNvPicPr>
            <a:picLocks noChangeAspect="1"/>
          </p:cNvPicPr>
          <p:nvPr/>
        </p:nvPicPr>
        <p:blipFill rotWithShape="1">
          <a:blip r:embed="rId3">
            <a:extLst>
              <a:ext uri="{28A0092B-C50C-407E-A947-70E740481C1C}">
                <a14:useLocalDpi xmlns:a14="http://schemas.microsoft.com/office/drawing/2010/main" val="0"/>
              </a:ext>
            </a:extLst>
          </a:blip>
          <a:srcRect t="100" b="43210"/>
          <a:stretch/>
        </p:blipFill>
        <p:spPr>
          <a:xfrm>
            <a:off x="1857325" y="1160325"/>
            <a:ext cx="5429350" cy="3983175"/>
          </a:xfrm>
          <a:prstGeom prst="rect">
            <a:avLst/>
          </a:prstGeom>
          <a:effectLst>
            <a:outerShdw blurRad="50800" dist="38100" dir="16200000" rotWithShape="0">
              <a:prstClr val="black">
                <a:alpha val="40000"/>
              </a:prstClr>
            </a:outerShdw>
          </a:effectLst>
        </p:spPr>
      </p:pic>
      <p:sp>
        <p:nvSpPr>
          <p:cNvPr id="9" name="TextBox 8">
            <a:extLst>
              <a:ext uri="{FF2B5EF4-FFF2-40B4-BE49-F238E27FC236}">
                <a16:creationId xmlns:a16="http://schemas.microsoft.com/office/drawing/2014/main" id="{88A3ACF3-F0E0-465A-894F-0A79663919C0}"/>
              </a:ext>
              <a:ext uri="{C183D7F6-B498-43B3-948B-1728B52AA6E4}">
                <adec:decorative xmlns:adec="http://schemas.microsoft.com/office/drawing/2017/decorative" val="1"/>
              </a:ext>
            </a:extLst>
          </p:cNvPr>
          <p:cNvSpPr txBox="1"/>
          <p:nvPr/>
        </p:nvSpPr>
        <p:spPr>
          <a:xfrm>
            <a:off x="7286675"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6" name="Slide Number Placeholder 3">
            <a:extLst>
              <a:ext uri="{FF2B5EF4-FFF2-40B4-BE49-F238E27FC236}">
                <a16:creationId xmlns:a16="http://schemas.microsoft.com/office/drawing/2014/main" id="{F94B4B98-E7C7-41AB-9DB8-FA8D511BD976}"/>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17</a:t>
            </a:fld>
            <a:endParaRPr lang="en-US" dirty="0">
              <a:solidFill>
                <a:schemeClr val="tx1"/>
              </a:solidFill>
            </a:endParaRPr>
          </a:p>
        </p:txBody>
      </p:sp>
    </p:spTree>
    <p:extLst>
      <p:ext uri="{BB962C8B-B14F-4D97-AF65-F5344CB8AC3E}">
        <p14:creationId xmlns:p14="http://schemas.microsoft.com/office/powerpoint/2010/main" val="975398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6F4AA1-1925-4F94-AD95-A525824BA4AF}"/>
              </a:ext>
              <a:ext uri="{C183D7F6-B498-43B3-948B-1728B52AA6E4}">
                <adec:decorative xmlns:adec="http://schemas.microsoft.com/office/drawing/2017/decorative" val="1"/>
              </a:ext>
            </a:extLst>
          </p:cNvPr>
          <p:cNvSpPr/>
          <p:nvPr/>
        </p:nvSpPr>
        <p:spPr>
          <a:xfrm>
            <a:off x="0" y="0"/>
            <a:ext cx="9144000" cy="5143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791308" y="1650620"/>
            <a:ext cx="7561385" cy="2381796"/>
          </a:xfrm>
        </p:spPr>
        <p:txBody>
          <a:bodyPr anchor="t">
            <a:normAutofit/>
          </a:bodyPr>
          <a:lstStyle/>
          <a:p>
            <a:r>
              <a:rPr lang="en-US" sz="4950" dirty="0">
                <a:ln w="0"/>
                <a:effectLst>
                  <a:outerShdw blurRad="38100" dist="19050" dir="2700000" algn="tl" rotWithShape="0">
                    <a:schemeClr val="dk1">
                      <a:alpha val="40000"/>
                    </a:schemeClr>
                  </a:outerShdw>
                </a:effectLst>
                <a:latin typeface="Arial Black" panose="020B0A04020102020204" pitchFamily="34" charset="0"/>
                <a:cs typeface="Arial" panose="020B0604020202020204" pitchFamily="34" charset="0"/>
              </a:rPr>
              <a:t>What did you learn from today’s workshop?</a:t>
            </a:r>
          </a:p>
        </p:txBody>
      </p:sp>
      <p:sp>
        <p:nvSpPr>
          <p:cNvPr id="4" name="Slide Number Placeholder 3">
            <a:extLst>
              <a:ext uri="{FF2B5EF4-FFF2-40B4-BE49-F238E27FC236}">
                <a16:creationId xmlns:a16="http://schemas.microsoft.com/office/drawing/2014/main" id="{796C4404-A3C0-4B68-B7E4-B29D0E9A717D}"/>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18</a:t>
            </a:fld>
            <a:endParaRPr lang="en-US" dirty="0">
              <a:solidFill>
                <a:schemeClr val="tx1"/>
              </a:solidFill>
            </a:endParaRPr>
          </a:p>
        </p:txBody>
      </p:sp>
    </p:spTree>
    <p:extLst>
      <p:ext uri="{BB962C8B-B14F-4D97-AF65-F5344CB8AC3E}">
        <p14:creationId xmlns:p14="http://schemas.microsoft.com/office/powerpoint/2010/main" val="3298740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04B68-28BA-4355-8F75-8DE14B3796C9}"/>
              </a:ext>
            </a:extLst>
          </p:cNvPr>
          <p:cNvSpPr>
            <a:spLocks noGrp="1"/>
          </p:cNvSpPr>
          <p:nvPr>
            <p:ph type="title"/>
          </p:nvPr>
        </p:nvSpPr>
        <p:spPr/>
        <p:txBody>
          <a:bodyPr>
            <a:normAutofit/>
          </a:bodyPr>
          <a:lstStyle/>
          <a:p>
            <a:pPr algn="ctr"/>
            <a:r>
              <a:rPr lang="en-US" sz="2800" b="1" dirty="0">
                <a:latin typeface="Arial" panose="020B0604020202020204" pitchFamily="34" charset="0"/>
                <a:cs typeface="Arial" panose="020B0604020202020204" pitchFamily="34" charset="0"/>
              </a:rPr>
              <a:t>My Financial Literacy Exit Ticket</a:t>
            </a:r>
          </a:p>
        </p:txBody>
      </p:sp>
      <p:sp>
        <p:nvSpPr>
          <p:cNvPr id="5" name="Content Placeholder 4">
            <a:extLst>
              <a:ext uri="{FF2B5EF4-FFF2-40B4-BE49-F238E27FC236}">
                <a16:creationId xmlns:a16="http://schemas.microsoft.com/office/drawing/2014/main" id="{44472FC8-4B9F-4CAD-913F-E58B233C360E}"/>
              </a:ext>
            </a:extLst>
          </p:cNvPr>
          <p:cNvSpPr>
            <a:spLocks noGrp="1"/>
          </p:cNvSpPr>
          <p:nvPr>
            <p:ph idx="1"/>
          </p:nvPr>
        </p:nvSpPr>
        <p:spPr>
          <a:xfrm>
            <a:off x="628650" y="1209199"/>
            <a:ext cx="7886700" cy="497681"/>
          </a:xfrm>
        </p:spPr>
        <p:txBody>
          <a:bodyPr>
            <a:normAutofit/>
          </a:bodyPr>
          <a:lstStyle/>
          <a:p>
            <a:pPr marL="0" indent="0" algn="ctr">
              <a:buNone/>
            </a:pPr>
            <a:r>
              <a:rPr lang="en-US" sz="1400" dirty="0">
                <a:hlinkClick r:id="rId3"/>
              </a:rPr>
              <a:t>https://www.surveymonkey.com/r/7MLLPNR</a:t>
            </a:r>
            <a:endParaRPr lang="en-US" sz="1400" dirty="0"/>
          </a:p>
          <a:p>
            <a:pPr marL="0" indent="0" algn="ctr">
              <a:buNone/>
            </a:pPr>
            <a:endParaRPr lang="en-US" sz="1400" dirty="0"/>
          </a:p>
        </p:txBody>
      </p:sp>
      <p:sp>
        <p:nvSpPr>
          <p:cNvPr id="6" name="TextBox 5">
            <a:extLst>
              <a:ext uri="{FF2B5EF4-FFF2-40B4-BE49-F238E27FC236}">
                <a16:creationId xmlns:a16="http://schemas.microsoft.com/office/drawing/2014/main" id="{3BB607CC-8903-4F0A-9973-3A55D1203162}"/>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pic>
        <p:nvPicPr>
          <p:cNvPr id="9" name="Picture 8" descr="My Financial Literacy Exit Ticket">
            <a:extLst>
              <a:ext uri="{FF2B5EF4-FFF2-40B4-BE49-F238E27FC236}">
                <a16:creationId xmlns:a16="http://schemas.microsoft.com/office/drawing/2014/main" id="{2F227FE1-2D38-4826-834C-8DF90FFCF0A8}"/>
              </a:ext>
            </a:extLst>
          </p:cNvPr>
          <p:cNvPicPr>
            <a:picLocks noChangeAspect="1"/>
          </p:cNvPicPr>
          <p:nvPr/>
        </p:nvPicPr>
        <p:blipFill>
          <a:blip r:embed="rId4">
            <a:extLst>
              <a:ext uri="{28A0092B-C50C-407E-A947-70E740481C1C}">
                <a14:useLocalDpi xmlns:a14="http://schemas.microsoft.com/office/drawing/2010/main" val="0"/>
              </a:ext>
            </a:extLst>
          </a:blip>
          <a:srcRect t="29" b="29"/>
          <a:stretch/>
        </p:blipFill>
        <p:spPr>
          <a:xfrm>
            <a:off x="2689934" y="1686601"/>
            <a:ext cx="3764131" cy="3456899"/>
          </a:xfrm>
          <a:prstGeom prst="rect">
            <a:avLst/>
          </a:prstGeom>
          <a:ln>
            <a:noFill/>
          </a:ln>
          <a:effectLst>
            <a:outerShdw blurRad="190500" algn="tl" rotWithShape="0">
              <a:srgbClr val="000000">
                <a:alpha val="70000"/>
              </a:srgbClr>
            </a:outerShdw>
          </a:effectLst>
        </p:spPr>
      </p:pic>
      <p:sp>
        <p:nvSpPr>
          <p:cNvPr id="7" name="Slide Number Placeholder 3">
            <a:extLst>
              <a:ext uri="{FF2B5EF4-FFF2-40B4-BE49-F238E27FC236}">
                <a16:creationId xmlns:a16="http://schemas.microsoft.com/office/drawing/2014/main" id="{372C87EC-3155-4AB1-A717-A9A6FEFEE1BE}"/>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19</a:t>
            </a:fld>
            <a:endParaRPr lang="en-US" dirty="0">
              <a:solidFill>
                <a:schemeClr val="tx1"/>
              </a:solidFill>
            </a:endParaRPr>
          </a:p>
        </p:txBody>
      </p:sp>
    </p:spTree>
    <p:extLst>
      <p:ext uri="{BB962C8B-B14F-4D97-AF65-F5344CB8AC3E}">
        <p14:creationId xmlns:p14="http://schemas.microsoft.com/office/powerpoint/2010/main" val="2426975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889419" y="2246050"/>
            <a:ext cx="5365162" cy="843378"/>
          </a:xfrm>
        </p:spPr>
        <p:txBody>
          <a:bodyPr anchor="t">
            <a:noAutofit/>
          </a:bodyPr>
          <a:lstStyle/>
          <a:p>
            <a:pPr marL="0" indent="0" algn="ctr">
              <a:buNone/>
            </a:pPr>
            <a:r>
              <a:rPr lang="en-US" sz="3600" b="1" dirty="0">
                <a:latin typeface="Arial" panose="020B0604020202020204" pitchFamily="34" charset="0"/>
                <a:cs typeface="Arial" panose="020B0604020202020204" pitchFamily="34" charset="0"/>
              </a:rPr>
              <a:t>Disclaimer</a:t>
            </a:r>
            <a:endParaRPr lang="en-US" sz="3600" b="1" dirty="0"/>
          </a:p>
        </p:txBody>
      </p:sp>
      <p:sp>
        <p:nvSpPr>
          <p:cNvPr id="5" name="TextBox 4">
            <a:extLst>
              <a:ext uri="{FF2B5EF4-FFF2-40B4-BE49-F238E27FC236}">
                <a16:creationId xmlns:a16="http://schemas.microsoft.com/office/drawing/2014/main" id="{042AF7F0-597E-4703-9AD3-6758311A8924}"/>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7" name="Slide Number Placeholder 3">
            <a:extLst>
              <a:ext uri="{FF2B5EF4-FFF2-40B4-BE49-F238E27FC236}">
                <a16:creationId xmlns:a16="http://schemas.microsoft.com/office/drawing/2014/main" id="{018A7E33-B0BB-4268-8CC7-638910A28D02}"/>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2</a:t>
            </a:fld>
            <a:endParaRPr lang="en-US" dirty="0">
              <a:solidFill>
                <a:schemeClr val="tx1"/>
              </a:solidFill>
            </a:endParaRPr>
          </a:p>
        </p:txBody>
      </p:sp>
    </p:spTree>
    <p:extLst>
      <p:ext uri="{BB962C8B-B14F-4D97-AF65-F5344CB8AC3E}">
        <p14:creationId xmlns:p14="http://schemas.microsoft.com/office/powerpoint/2010/main" val="34284855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7327B-7080-4DF2-A6BF-BBCB1D11471D}"/>
              </a:ext>
            </a:extLst>
          </p:cNvPr>
          <p:cNvSpPr>
            <a:spLocks noGrp="1"/>
          </p:cNvSpPr>
          <p:nvPr>
            <p:ph type="title"/>
          </p:nvPr>
        </p:nvSpPr>
        <p:spPr>
          <a:xfrm>
            <a:off x="628650" y="273844"/>
            <a:ext cx="7886700" cy="646331"/>
          </a:xfrm>
        </p:spPr>
        <p:txBody>
          <a:bodyPr>
            <a:normAutofit/>
          </a:bodyPr>
          <a:lstStyle/>
          <a:p>
            <a:pPr algn="ctr"/>
            <a:r>
              <a:rPr lang="en-US" sz="2800" b="1" dirty="0">
                <a:latin typeface="Arial" panose="020B0604020202020204" pitchFamily="34" charset="0"/>
                <a:cs typeface="Arial" panose="020B0604020202020204" pitchFamily="34" charset="0"/>
              </a:rPr>
              <a:t>Request a financial literacy session</a:t>
            </a:r>
          </a:p>
        </p:txBody>
      </p:sp>
      <p:sp>
        <p:nvSpPr>
          <p:cNvPr id="3" name="TextBox 2">
            <a:extLst>
              <a:ext uri="{FF2B5EF4-FFF2-40B4-BE49-F238E27FC236}">
                <a16:creationId xmlns:a16="http://schemas.microsoft.com/office/drawing/2014/main" id="{FC848D56-C46A-4F63-B614-FD01F7D31B16}"/>
              </a:ext>
            </a:extLst>
          </p:cNvPr>
          <p:cNvSpPr txBox="1"/>
          <p:nvPr/>
        </p:nvSpPr>
        <p:spPr>
          <a:xfrm>
            <a:off x="676275" y="901148"/>
            <a:ext cx="8339328"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The CPA Profession’s Financial Literacy Program equips Canadians with the knowledge, skills, and confidence to make responsible financial decisions. </a:t>
            </a:r>
          </a:p>
        </p:txBody>
      </p:sp>
      <p:pic>
        <p:nvPicPr>
          <p:cNvPr id="14" name="Picture Placeholder 13" descr="Dollar with solid fill">
            <a:extLst>
              <a:ext uri="{FF2B5EF4-FFF2-40B4-BE49-F238E27FC236}">
                <a16:creationId xmlns:a16="http://schemas.microsoft.com/office/drawing/2014/main" id="{73004DE1-C4FF-4967-BD53-4CD71E6031BC}"/>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176" r="176"/>
          <a:stretch/>
        </p:blipFill>
        <p:spPr>
          <a:xfrm>
            <a:off x="676275" y="1906525"/>
            <a:ext cx="1009650" cy="1013222"/>
          </a:xfrm>
        </p:spPr>
      </p:pic>
      <p:pic>
        <p:nvPicPr>
          <p:cNvPr id="15" name="Graphic 14" descr="No cost icon">
            <a:extLst>
              <a:ext uri="{FF2B5EF4-FFF2-40B4-BE49-F238E27FC236}">
                <a16:creationId xmlns:a16="http://schemas.microsoft.com/office/drawing/2014/main" id="{8DFE7253-546B-4FF3-B0DB-373D350C12A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6926" y="1778627"/>
            <a:ext cx="1268349" cy="1268349"/>
          </a:xfrm>
          <a:prstGeom prst="rect">
            <a:avLst/>
          </a:prstGeom>
        </p:spPr>
      </p:pic>
      <p:sp>
        <p:nvSpPr>
          <p:cNvPr id="5" name="Text Placeholder 4">
            <a:extLst>
              <a:ext uri="{FF2B5EF4-FFF2-40B4-BE49-F238E27FC236}">
                <a16:creationId xmlns:a16="http://schemas.microsoft.com/office/drawing/2014/main" id="{FF5DAAFD-E58C-401C-9B85-5A68CB4D169A}"/>
              </a:ext>
            </a:extLst>
          </p:cNvPr>
          <p:cNvSpPr>
            <a:spLocks noGrp="1"/>
          </p:cNvSpPr>
          <p:nvPr>
            <p:ph type="body" sz="quarter" idx="13"/>
          </p:nvPr>
        </p:nvSpPr>
        <p:spPr/>
        <p:txBody>
          <a:bodyPr/>
          <a:lstStyle/>
          <a:p>
            <a:r>
              <a:rPr lang="en-US" dirty="0">
                <a:latin typeface="Arial" panose="020B0604020202020204" pitchFamily="34" charset="0"/>
                <a:cs typeface="Arial" panose="020B0604020202020204" pitchFamily="34" charset="0"/>
              </a:rPr>
              <a:t>No cost</a:t>
            </a:r>
          </a:p>
        </p:txBody>
      </p:sp>
      <p:pic>
        <p:nvPicPr>
          <p:cNvPr id="16" name="Picture Placeholder 15" descr="Volunteer icon">
            <a:extLst>
              <a:ext uri="{FF2B5EF4-FFF2-40B4-BE49-F238E27FC236}">
                <a16:creationId xmlns:a16="http://schemas.microsoft.com/office/drawing/2014/main" id="{712AE321-EAF3-4B88-90F5-A76A36FF08E9}"/>
              </a:ext>
            </a:extLst>
          </p:cNvPr>
          <p:cNvPicPr>
            <a:picLocks noGrp="1" noChangeAspect="1"/>
          </p:cNvPicPr>
          <p:nvPr>
            <p:ph type="pic" sz="quarter" idx="14"/>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t="2931" b="2931"/>
          <a:stretch/>
        </p:blipFill>
        <p:spPr>
          <a:xfrm>
            <a:off x="2912849" y="1906191"/>
            <a:ext cx="1076325" cy="1013222"/>
          </a:xfrm>
        </p:spPr>
      </p:pic>
      <p:sp>
        <p:nvSpPr>
          <p:cNvPr id="7" name="Text Placeholder 6">
            <a:extLst>
              <a:ext uri="{FF2B5EF4-FFF2-40B4-BE49-F238E27FC236}">
                <a16:creationId xmlns:a16="http://schemas.microsoft.com/office/drawing/2014/main" id="{CE8D0C55-160C-4A91-8BD9-83FBE46C48FC}"/>
              </a:ext>
            </a:extLst>
          </p:cNvPr>
          <p:cNvSpPr>
            <a:spLocks noGrp="1"/>
          </p:cNvSpPr>
          <p:nvPr>
            <p:ph type="body" sz="quarter" idx="15"/>
          </p:nvPr>
        </p:nvSpPr>
        <p:spPr/>
        <p:txBody>
          <a:bodyPr/>
          <a:lstStyle/>
          <a:p>
            <a:r>
              <a:rPr lang="en-US" dirty="0">
                <a:latin typeface="Arial" panose="020B0604020202020204" pitchFamily="34" charset="0"/>
                <a:cs typeface="Arial" panose="020B0604020202020204" pitchFamily="34" charset="0"/>
              </a:rPr>
              <a:t>Delivered by our team of CPA Volunteers</a:t>
            </a:r>
          </a:p>
        </p:txBody>
      </p:sp>
      <p:pic>
        <p:nvPicPr>
          <p:cNvPr id="18" name="Picture Placeholder 17" descr="Chat icon">
            <a:extLst>
              <a:ext uri="{FF2B5EF4-FFF2-40B4-BE49-F238E27FC236}">
                <a16:creationId xmlns:a16="http://schemas.microsoft.com/office/drawing/2014/main" id="{EF1ABE54-F916-410A-B9F7-5F1908037457}"/>
              </a:ext>
            </a:extLst>
          </p:cNvPr>
          <p:cNvPicPr>
            <a:picLocks noGrp="1" noChangeAspect="1"/>
          </p:cNvPicPr>
          <p:nvPr>
            <p:ph type="pic" sz="quarter" idx="16"/>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t="2029" b="2029"/>
          <a:stretch/>
        </p:blipFill>
        <p:spPr>
          <a:xfrm>
            <a:off x="5226844" y="1906191"/>
            <a:ext cx="1056085" cy="1013222"/>
          </a:xfrm>
        </p:spPr>
      </p:pic>
      <p:sp>
        <p:nvSpPr>
          <p:cNvPr id="9" name="Text Placeholder 8">
            <a:extLst>
              <a:ext uri="{FF2B5EF4-FFF2-40B4-BE49-F238E27FC236}">
                <a16:creationId xmlns:a16="http://schemas.microsoft.com/office/drawing/2014/main" id="{3966D6CA-5472-47CE-A0F5-C411AD8C753A}"/>
              </a:ext>
            </a:extLst>
          </p:cNvPr>
          <p:cNvSpPr>
            <a:spLocks noGrp="1"/>
          </p:cNvSpPr>
          <p:nvPr>
            <p:ph type="body" sz="quarter" idx="17"/>
          </p:nvPr>
        </p:nvSpPr>
        <p:spPr/>
        <p:txBody>
          <a:bodyPr/>
          <a:lstStyle/>
          <a:p>
            <a:r>
              <a:rPr lang="en-US" dirty="0">
                <a:latin typeface="Arial" panose="020B0604020202020204" pitchFamily="34" charset="0"/>
                <a:cs typeface="Arial" panose="020B0604020202020204" pitchFamily="34" charset="0"/>
              </a:rPr>
              <a:t>Available in French and English</a:t>
            </a:r>
          </a:p>
        </p:txBody>
      </p:sp>
      <p:pic>
        <p:nvPicPr>
          <p:cNvPr id="20" name="Picture Placeholder 19" descr="Stopwatch icon">
            <a:extLst>
              <a:ext uri="{FF2B5EF4-FFF2-40B4-BE49-F238E27FC236}">
                <a16:creationId xmlns:a16="http://schemas.microsoft.com/office/drawing/2014/main" id="{3D9F6245-38B0-464D-A185-367D63FA45DC}"/>
              </a:ext>
            </a:extLst>
          </p:cNvPr>
          <p:cNvPicPr>
            <a:picLocks noGrp="1" noChangeAspect="1"/>
          </p:cNvPicPr>
          <p:nvPr>
            <p:ph type="pic" sz="quarter" idx="18"/>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t="5815" b="5815"/>
          <a:stretch/>
        </p:blipFill>
        <p:spPr>
          <a:xfrm>
            <a:off x="7321153" y="1906191"/>
            <a:ext cx="1146572" cy="1013222"/>
          </a:xfrm>
        </p:spPr>
      </p:pic>
      <p:sp>
        <p:nvSpPr>
          <p:cNvPr id="11" name="Text Placeholder 10">
            <a:extLst>
              <a:ext uri="{FF2B5EF4-FFF2-40B4-BE49-F238E27FC236}">
                <a16:creationId xmlns:a16="http://schemas.microsoft.com/office/drawing/2014/main" id="{7F173F51-E094-4F43-A150-09E4250D2923}"/>
              </a:ext>
            </a:extLst>
          </p:cNvPr>
          <p:cNvSpPr>
            <a:spLocks noGrp="1"/>
          </p:cNvSpPr>
          <p:nvPr>
            <p:ph type="body" sz="quarter" idx="19"/>
          </p:nvPr>
        </p:nvSpPr>
        <p:spPr/>
        <p:txBody>
          <a:bodyPr/>
          <a:lstStyle/>
          <a:p>
            <a:r>
              <a:rPr lang="en-US" dirty="0">
                <a:latin typeface="Arial" panose="020B0604020202020204" pitchFamily="34" charset="0"/>
                <a:cs typeface="Arial" panose="020B0604020202020204" pitchFamily="34" charset="0"/>
              </a:rPr>
              <a:t>60 minutes long</a:t>
            </a:r>
          </a:p>
        </p:txBody>
      </p:sp>
      <p:sp>
        <p:nvSpPr>
          <p:cNvPr id="4" name="TextBox 3">
            <a:extLst>
              <a:ext uri="{FF2B5EF4-FFF2-40B4-BE49-F238E27FC236}">
                <a16:creationId xmlns:a16="http://schemas.microsoft.com/office/drawing/2014/main" id="{5BD88B58-A0B4-4548-8237-2DC57AE4509C}"/>
              </a:ext>
            </a:extLst>
          </p:cNvPr>
          <p:cNvSpPr txBox="1"/>
          <p:nvPr/>
        </p:nvSpPr>
        <p:spPr>
          <a:xfrm>
            <a:off x="711457" y="4003119"/>
            <a:ext cx="80210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If you are interested in having a CPA volunteer offer a free one-hour session at your school or community organization, please visit </a:t>
            </a:r>
            <a:r>
              <a:rPr kumimoji="0" lang="en-US" sz="1800" b="0" i="0" u="none" strike="noStrike" kern="1200" cap="none" spc="0" normalizeH="0" baseline="0" noProof="0" dirty="0">
                <a:ln>
                  <a:noFill/>
                </a:ln>
                <a:solidFill>
                  <a:srgbClr val="545356"/>
                </a:solidFill>
                <a:effectLst/>
                <a:uLnTx/>
                <a:uFillTx/>
                <a:latin typeface="Arial" panose="020B0604020202020204"/>
                <a:ea typeface="+mn-ea"/>
                <a:cs typeface="+mn-cs"/>
                <a:hlinkClick r:id="rId13"/>
              </a:rPr>
              <a:t>cpacanada.ca/finlitrequestsession</a:t>
            </a:r>
            <a:r>
              <a:rPr kumimoji="0" lang="en-US" sz="1800" b="0" i="0" u="none" strike="noStrike" kern="1200" cap="none" spc="0" normalizeH="0" baseline="0" noProof="0" dirty="0">
                <a:ln>
                  <a:noFill/>
                </a:ln>
                <a:solidFill>
                  <a:srgbClr val="545356"/>
                </a:solidFill>
                <a:effectLst/>
                <a:uLnTx/>
                <a:uFillTx/>
                <a:latin typeface="Arial" panose="020B0604020202020204"/>
                <a:ea typeface="+mn-ea"/>
                <a:cs typeface="+mn-cs"/>
              </a:rPr>
              <a:t> </a:t>
            </a: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to book your session.</a:t>
            </a:r>
          </a:p>
        </p:txBody>
      </p:sp>
      <p:sp>
        <p:nvSpPr>
          <p:cNvPr id="12" name="Slide Number Placeholder 11">
            <a:extLst>
              <a:ext uri="{FF2B5EF4-FFF2-40B4-BE49-F238E27FC236}">
                <a16:creationId xmlns:a16="http://schemas.microsoft.com/office/drawing/2014/main" id="{0AA201EC-4D6F-4149-848F-3A5E30564108}"/>
              </a:ext>
            </a:extLst>
          </p:cNvPr>
          <p:cNvSpPr>
            <a:spLocks noGrp="1"/>
          </p:cNvSpPr>
          <p:nvPr>
            <p:ph type="sldNum" sz="quarter" idx="10"/>
          </p:nvPr>
        </p:nvSpPr>
        <p:spPr/>
        <p:txBody>
          <a:bodyPr/>
          <a:lstStyle/>
          <a:p>
            <a:pPr marL="0" marR="0" lvl="0" indent="0" defTabSz="685800" rtl="0" eaLnBrk="1" fontAlgn="auto" latinLnBrk="0" hangingPunct="1">
              <a:lnSpc>
                <a:spcPct val="100000"/>
              </a:lnSpc>
              <a:spcBef>
                <a:spcPts val="0"/>
              </a:spcBef>
              <a:spcAft>
                <a:spcPts val="0"/>
              </a:spcAft>
              <a:buClrTx/>
              <a:buSzTx/>
              <a:buFontTx/>
              <a:buNone/>
              <a:tabLst/>
              <a:defRPr/>
            </a:pPr>
            <a:fld id="{1E5AF513-F809-4CC4-A1A4-59522C351C3B}" type="slidenum">
              <a:rPr kumimoji="0" lang="en-US" sz="900" b="0" i="0" u="none" strike="noStrike" kern="1200" cap="none" spc="0" normalizeH="0" baseline="0" noProof="0">
                <a:ln>
                  <a:noFill/>
                </a:ln>
                <a:solidFill>
                  <a:srgbClr val="545356"/>
                </a:solidFill>
                <a:effectLst/>
                <a:uLnTx/>
                <a:uFillTx/>
                <a:latin typeface="Arial" panose="020B0604020202020204"/>
                <a:ea typeface="+mn-ea"/>
                <a:cs typeface="+mn-cs"/>
              </a:rPr>
              <a:pPr marL="0" marR="0" lvl="0" indent="0" defTabSz="685800" rtl="0" eaLnBrk="1" fontAlgn="auto" latinLnBrk="0" hangingPunct="1">
                <a:lnSpc>
                  <a:spcPct val="100000"/>
                </a:lnSpc>
                <a:spcBef>
                  <a:spcPts val="0"/>
                </a:spcBef>
                <a:spcAft>
                  <a:spcPts val="0"/>
                </a:spcAft>
                <a:buClrTx/>
                <a:buSzTx/>
                <a:buFontTx/>
                <a:buNone/>
                <a:tabLst/>
                <a:defRPr/>
              </a:pPr>
              <a:t>20</a:t>
            </a:fld>
            <a:endParaRPr kumimoji="0" lang="en-US" sz="900" b="0" i="0" u="none" strike="noStrike" kern="1200" cap="none" spc="0" normalizeH="0" baseline="0" noProof="0" dirty="0">
              <a:ln>
                <a:noFill/>
              </a:ln>
              <a:solidFill>
                <a:srgbClr val="545356"/>
              </a:solidFill>
              <a:effectLst/>
              <a:uLnTx/>
              <a:uFillTx/>
              <a:latin typeface="Arial" panose="020B0604020202020204"/>
              <a:ea typeface="+mn-ea"/>
              <a:cs typeface="+mn-cs"/>
            </a:endParaRPr>
          </a:p>
        </p:txBody>
      </p:sp>
    </p:spTree>
    <p:extLst>
      <p:ext uri="{BB962C8B-B14F-4D97-AF65-F5344CB8AC3E}">
        <p14:creationId xmlns:p14="http://schemas.microsoft.com/office/powerpoint/2010/main" val="6511587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C650112-36F2-4475-9419-D1D6456C6639}"/>
              </a:ext>
            </a:extLst>
          </p:cNvPr>
          <p:cNvSpPr txBox="1">
            <a:spLocks/>
          </p:cNvSpPr>
          <p:nvPr/>
        </p:nvSpPr>
        <p:spPr>
          <a:xfrm>
            <a:off x="0" y="588884"/>
            <a:ext cx="9144000"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3300">
                <a:solidFill>
                  <a:schemeClr val="tx1">
                    <a:lumMod val="85000"/>
                    <a:lumOff val="15000"/>
                  </a:schemeClr>
                </a:solidFill>
                <a:latin typeface="Arial"/>
              </a:rPr>
              <a:t>Thank you!</a:t>
            </a:r>
            <a:endParaRPr lang="en-US" sz="3300" dirty="0">
              <a:solidFill>
                <a:schemeClr val="tx1">
                  <a:lumMod val="85000"/>
                  <a:lumOff val="15000"/>
                </a:schemeClr>
              </a:solidFill>
              <a:latin typeface="Arial"/>
            </a:endParaRPr>
          </a:p>
        </p:txBody>
      </p:sp>
      <p:pic>
        <p:nvPicPr>
          <p:cNvPr id="6" name="Graphic 5" descr="Internet icon">
            <a:extLst>
              <a:ext uri="{FF2B5EF4-FFF2-40B4-BE49-F238E27FC236}">
                <a16:creationId xmlns:a16="http://schemas.microsoft.com/office/drawing/2014/main" id="{718E6BDE-DF12-4E91-9D88-E46E08DF02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75840" y="1405892"/>
            <a:ext cx="693573" cy="685800"/>
          </a:xfrm>
          <a:prstGeom prst="rect">
            <a:avLst/>
          </a:prstGeom>
        </p:spPr>
      </p:pic>
      <p:sp>
        <p:nvSpPr>
          <p:cNvPr id="5" name="TextBox 4">
            <a:extLst>
              <a:ext uri="{FF2B5EF4-FFF2-40B4-BE49-F238E27FC236}">
                <a16:creationId xmlns:a16="http://schemas.microsoft.com/office/drawing/2014/main" id="{E32DE5D7-EC07-43CF-8C17-08902C85499B}"/>
              </a:ext>
            </a:extLst>
          </p:cNvPr>
          <p:cNvSpPr txBox="1"/>
          <p:nvPr/>
        </p:nvSpPr>
        <p:spPr>
          <a:xfrm>
            <a:off x="2662279" y="1526249"/>
            <a:ext cx="4538845" cy="461665"/>
          </a:xfrm>
          <a:prstGeom prst="rect">
            <a:avLst/>
          </a:prstGeom>
          <a:noFill/>
        </p:spPr>
        <p:txBody>
          <a:bodyPr wrap="square" rtlCol="0">
            <a:spAutoFit/>
          </a:bodyPr>
          <a:lstStyle/>
          <a:p>
            <a:pPr defTabSz="685800">
              <a:defRPr/>
            </a:pPr>
            <a:r>
              <a:rPr lang="en-US" sz="2400" dirty="0">
                <a:solidFill>
                  <a:schemeClr val="tx1">
                    <a:lumMod val="85000"/>
                    <a:lumOff val="15000"/>
                  </a:schemeClr>
                </a:solidFill>
                <a:latin typeface="Arial"/>
                <a:hlinkClick r:id="rId5" tooltip="CPA Canada Financial Literacy"/>
              </a:rPr>
              <a:t>cpacanada.ca/</a:t>
            </a:r>
            <a:r>
              <a:rPr lang="en-US" sz="2400" dirty="0" err="1">
                <a:solidFill>
                  <a:schemeClr val="tx1">
                    <a:lumMod val="85000"/>
                    <a:lumOff val="15000"/>
                  </a:schemeClr>
                </a:solidFill>
                <a:latin typeface="Arial"/>
                <a:hlinkClick r:id="rId5" tooltip="CPA Canada Financial Literacy"/>
              </a:rPr>
              <a:t>financialliteracy</a:t>
            </a:r>
            <a:endParaRPr lang="fr-CA" sz="2400" dirty="0">
              <a:solidFill>
                <a:schemeClr val="tx1">
                  <a:lumMod val="85000"/>
                  <a:lumOff val="15000"/>
                </a:schemeClr>
              </a:solidFill>
              <a:latin typeface="Arial"/>
            </a:endParaRPr>
          </a:p>
        </p:txBody>
      </p:sp>
      <p:pic>
        <p:nvPicPr>
          <p:cNvPr id="7" name="Graphic 6" descr="Envelope icon">
            <a:extLst>
              <a:ext uri="{FF2B5EF4-FFF2-40B4-BE49-F238E27FC236}">
                <a16:creationId xmlns:a16="http://schemas.microsoft.com/office/drawing/2014/main" id="{C080BAC6-C4BA-4418-A6DA-2429C62006E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775840" y="2091692"/>
            <a:ext cx="693573" cy="685800"/>
          </a:xfrm>
          <a:prstGeom prst="rect">
            <a:avLst/>
          </a:prstGeom>
        </p:spPr>
      </p:pic>
      <p:sp>
        <p:nvSpPr>
          <p:cNvPr id="8" name="TextBox 7">
            <a:extLst>
              <a:ext uri="{FF2B5EF4-FFF2-40B4-BE49-F238E27FC236}">
                <a16:creationId xmlns:a16="http://schemas.microsoft.com/office/drawing/2014/main" id="{535A64C3-141A-433C-81E5-754100C42031}"/>
              </a:ext>
            </a:extLst>
          </p:cNvPr>
          <p:cNvSpPr txBox="1"/>
          <p:nvPr/>
        </p:nvSpPr>
        <p:spPr>
          <a:xfrm>
            <a:off x="2662279" y="2215301"/>
            <a:ext cx="5140600" cy="461665"/>
          </a:xfrm>
          <a:prstGeom prst="rect">
            <a:avLst/>
          </a:prstGeom>
          <a:noFill/>
        </p:spPr>
        <p:txBody>
          <a:bodyPr wrap="square" rtlCol="0">
            <a:spAutoFit/>
          </a:bodyPr>
          <a:lstStyle/>
          <a:p>
            <a:pPr defTabSz="685800">
              <a:defRPr/>
            </a:pPr>
            <a:r>
              <a:rPr lang="en-US" sz="2400" dirty="0">
                <a:solidFill>
                  <a:schemeClr val="tx1">
                    <a:lumMod val="85000"/>
                    <a:lumOff val="15000"/>
                  </a:schemeClr>
                </a:solidFill>
                <a:latin typeface="Arial"/>
                <a:hlinkClick r:id="rId8" tooltip="financialliteracy@cpacanada.ca"/>
              </a:rPr>
              <a:t>financialliteracy@cpacanada.ca</a:t>
            </a:r>
            <a:endParaRPr lang="fr-CA" sz="2400" dirty="0">
              <a:solidFill>
                <a:schemeClr val="tx1">
                  <a:lumMod val="85000"/>
                  <a:lumOff val="15000"/>
                </a:schemeClr>
              </a:solidFill>
              <a:latin typeface="Arial"/>
            </a:endParaRPr>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791308" y="2951660"/>
            <a:ext cx="7561385" cy="1266589"/>
          </a:xfrm>
        </p:spPr>
        <p:txBody>
          <a:bodyPr anchor="t">
            <a:noAutofit/>
          </a:bodyPr>
          <a:lstStyle/>
          <a:p>
            <a:pPr>
              <a:spcBef>
                <a:spcPts val="0"/>
              </a:spcBef>
            </a:pPr>
            <a:r>
              <a:rPr lang="en-US" sz="1050" dirty="0">
                <a:solidFill>
                  <a:schemeClr val="tx1">
                    <a:lumMod val="85000"/>
                    <a:lumOff val="15000"/>
                  </a:schemeClr>
                </a:solidFill>
                <a:latin typeface="Arial" panose="020B0604020202020204" pitchFamily="34" charset="0"/>
                <a:ea typeface="Calibri" panose="020F0502020204030204" pitchFamily="34" charset="0"/>
              </a:rPr>
              <a:t>© 2021 Chartered Professional Accountants of Canada</a:t>
            </a:r>
            <a:br>
              <a:rPr lang="en-US" sz="1350" dirty="0">
                <a:solidFill>
                  <a:schemeClr val="tx1">
                    <a:lumMod val="85000"/>
                    <a:lumOff val="15000"/>
                  </a:schemeClr>
                </a:solidFill>
                <a:latin typeface="Calibri" panose="020F0502020204030204" pitchFamily="34" charset="0"/>
                <a:ea typeface="Calibri" panose="020F0502020204030204" pitchFamily="34" charset="0"/>
              </a:rPr>
            </a:br>
            <a:r>
              <a:rPr lang="en-US" sz="1050" dirty="0">
                <a:solidFill>
                  <a:schemeClr val="tx1">
                    <a:lumMod val="85000"/>
                    <a:lumOff val="15000"/>
                  </a:schemeClr>
                </a:solidFill>
                <a:latin typeface="Arial" panose="020B0604020202020204" pitchFamily="34" charset="0"/>
                <a:ea typeface="Calibri" panose="020F0502020204030204" pitchFamily="34" charset="0"/>
              </a:rPr>
              <a:t>All rights reserved. This publication is protected by copyright and written permission is required to reproduce, store in a retrieval system or transmit in any form or by any means (electronic, mechanical, photocopying, recording, or otherwise).</a:t>
            </a:r>
            <a:br>
              <a:rPr lang="en-US" sz="1350" dirty="0">
                <a:solidFill>
                  <a:schemeClr val="tx1">
                    <a:lumMod val="85000"/>
                    <a:lumOff val="15000"/>
                  </a:schemeClr>
                </a:solidFill>
                <a:latin typeface="Calibri" panose="020F0502020204030204" pitchFamily="34" charset="0"/>
                <a:ea typeface="Calibri" panose="020F0502020204030204" pitchFamily="34" charset="0"/>
              </a:rPr>
            </a:br>
            <a:br>
              <a:rPr lang="en-US" sz="1350" dirty="0">
                <a:solidFill>
                  <a:schemeClr val="tx1">
                    <a:lumMod val="85000"/>
                    <a:lumOff val="15000"/>
                  </a:schemeClr>
                </a:solidFill>
                <a:latin typeface="Calibri" panose="020F0502020204030204" pitchFamily="34" charset="0"/>
                <a:ea typeface="Calibri" panose="020F0502020204030204" pitchFamily="34" charset="0"/>
              </a:rPr>
            </a:br>
            <a:r>
              <a:rPr lang="en-US" sz="1050" dirty="0">
                <a:solidFill>
                  <a:schemeClr val="tx1">
                    <a:lumMod val="85000"/>
                    <a:lumOff val="15000"/>
                  </a:schemeClr>
                </a:solidFill>
                <a:latin typeface="Arial" panose="020B0604020202020204" pitchFamily="34" charset="0"/>
                <a:ea typeface="Calibri" panose="020F0502020204030204" pitchFamily="34" charset="0"/>
              </a:rPr>
              <a:t>For information regarding permission, please contact </a:t>
            </a:r>
            <a:r>
              <a:rPr lang="en-US" sz="1050" u="sng" dirty="0">
                <a:solidFill>
                  <a:schemeClr val="accent1"/>
                </a:solidFill>
                <a:latin typeface="Arial" panose="020B0604020202020204" pitchFamily="34" charset="0"/>
                <a:ea typeface="Calibri" panose="020F0502020204030204" pitchFamily="34" charset="0"/>
                <a:hlinkClick r:id="rId8" tooltip="financialliteracy@cpacanada.ca">
                  <a:extLst>
                    <a:ext uri="{A12FA001-AC4F-418D-AE19-62706E023703}">
                      <ahyp:hlinkClr xmlns:ahyp="http://schemas.microsoft.com/office/drawing/2018/hyperlinkcolor" val="tx"/>
                    </a:ext>
                  </a:extLst>
                </a:hlinkClick>
              </a:rPr>
              <a:t>financialliteracy@cpacanada.ca</a:t>
            </a:r>
            <a:endParaRPr lang="en-US" sz="1050" dirty="0">
              <a:ln w="0"/>
              <a:solidFill>
                <a:schemeClr val="accent1"/>
              </a:solidFill>
              <a:effectLst>
                <a:outerShdw blurRad="38100" dist="19050" dir="2700000" algn="tl" rotWithShape="0">
                  <a:schemeClr val="dk1">
                    <a:alpha val="40000"/>
                  </a:schemeClr>
                </a:outerShdw>
              </a:effectLst>
              <a:latin typeface="Arial Black" panose="020B0A040201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57F8959-E437-4803-B482-1C62087D00DE}"/>
              </a:ext>
            </a:extLst>
          </p:cNvPr>
          <p:cNvSpPr>
            <a:spLocks noGrp="1"/>
          </p:cNvSpPr>
          <p:nvPr>
            <p:ph type="sldNum" sz="quarter" idx="12"/>
          </p:nvPr>
        </p:nvSpPr>
        <p:spPr/>
        <p:txBody>
          <a:bodyPr/>
          <a:lstStyle/>
          <a:p>
            <a:pPr defTabSz="685800">
              <a:defRPr/>
            </a:pPr>
            <a:fld id="{C46176A1-C3B5-4D73-9900-3329469C287D}" type="slidenum">
              <a:rPr lang="en-US">
                <a:solidFill>
                  <a:prstClr val="black">
                    <a:tint val="75000"/>
                  </a:prstClr>
                </a:solidFill>
                <a:latin typeface="Arial"/>
              </a:rPr>
              <a:pPr defTabSz="685800">
                <a:defRPr/>
              </a:pPr>
              <a:t>21</a:t>
            </a:fld>
            <a:endParaRPr lang="en-US">
              <a:solidFill>
                <a:prstClr val="black">
                  <a:tint val="75000"/>
                </a:prstClr>
              </a:solidFill>
              <a:latin typeface="Arial"/>
            </a:endParaRPr>
          </a:p>
        </p:txBody>
      </p:sp>
      <p:sp>
        <p:nvSpPr>
          <p:cNvPr id="10" name="TextBox 9">
            <a:extLst>
              <a:ext uri="{FF2B5EF4-FFF2-40B4-BE49-F238E27FC236}">
                <a16:creationId xmlns:a16="http://schemas.microsoft.com/office/drawing/2014/main" id="{2BDABC22-8334-4516-BEE6-85F6882FAC11}"/>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Tree>
    <p:extLst>
      <p:ext uri="{BB962C8B-B14F-4D97-AF65-F5344CB8AC3E}">
        <p14:creationId xmlns:p14="http://schemas.microsoft.com/office/powerpoint/2010/main" val="2093936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95B57E-4E9E-49CC-A656-4DDF889C57F6}"/>
              </a:ext>
            </a:extLst>
          </p:cNvPr>
          <p:cNvSpPr>
            <a:spLocks noGrp="1"/>
          </p:cNvSpPr>
          <p:nvPr>
            <p:ph type="body" sz="quarter" idx="10"/>
          </p:nvPr>
        </p:nvSpPr>
        <p:spPr>
          <a:xfrm>
            <a:off x="717612" y="1052926"/>
            <a:ext cx="7543800" cy="3581400"/>
          </a:xfrm>
        </p:spPr>
        <p:txBody>
          <a:bodyPr/>
          <a:lstStyle/>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This presentation was created by CPA Canada.</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It is copyrighted by CPA Canada. </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Its purpose is to inform and educate the attendees on the presentation topic. </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While the information contained in this presentation is believed to be accurate, no action should be taken based on this presentation alone. </a:t>
            </a:r>
          </a:p>
          <a:p>
            <a:pPr>
              <a:spcBef>
                <a:spcPct val="0"/>
              </a:spcBef>
              <a:spcAft>
                <a:spcPts val="600"/>
              </a:spcAft>
            </a:pPr>
            <a:r>
              <a:rPr lang="en-US" altLang="en-US" sz="2000" dirty="0">
                <a:solidFill>
                  <a:schemeClr val="tx1"/>
                </a:solidFill>
                <a:latin typeface="Arial" panose="020B0604020202020204" pitchFamily="34" charset="0"/>
                <a:ea typeface="MS PGothic" panose="020B0600070205080204" pitchFamily="34" charset="-128"/>
              </a:rPr>
              <a:t>It is available with the understanding that the publisher is not engaged in rendering legal, accounting or other professional services. </a:t>
            </a:r>
            <a:endParaRPr lang="en-US" sz="2000" dirty="0">
              <a:solidFill>
                <a:schemeClr val="tx1"/>
              </a:solidFill>
            </a:endParaRPr>
          </a:p>
        </p:txBody>
      </p:sp>
      <p:sp>
        <p:nvSpPr>
          <p:cNvPr id="5" name="TextBox 4">
            <a:extLst>
              <a:ext uri="{FF2B5EF4-FFF2-40B4-BE49-F238E27FC236}">
                <a16:creationId xmlns:a16="http://schemas.microsoft.com/office/drawing/2014/main" id="{F74DA9B1-67FD-466C-AA71-52FFE3C85A48}"/>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4" name="Title 3">
            <a:extLst>
              <a:ext uri="{FF2B5EF4-FFF2-40B4-BE49-F238E27FC236}">
                <a16:creationId xmlns:a16="http://schemas.microsoft.com/office/drawing/2014/main" id="{93573662-DBC6-43C2-9B9F-A2C4548B9E0F}"/>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036651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DADA61-46A8-46E0-AAAB-EEB938FD0C6D}"/>
              </a:ext>
              <a:ext uri="{C183D7F6-B498-43B3-948B-1728B52AA6E4}">
                <adec:decorative xmlns:adec="http://schemas.microsoft.com/office/drawing/2017/decorative" val="1"/>
              </a:ext>
            </a:extLst>
          </p:cNvPr>
          <p:cNvSpPr/>
          <p:nvPr/>
        </p:nvSpPr>
        <p:spPr>
          <a:xfrm>
            <a:off x="0" y="0"/>
            <a:ext cx="9144000" cy="5143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ln w="0"/>
              <a:solidFill>
                <a:schemeClr val="tx1"/>
              </a:solidFill>
              <a:effectLst>
                <a:outerShdw blurRad="38100" dist="19050" dir="2700000" algn="tl" rotWithShape="0">
                  <a:schemeClr val="dk1">
                    <a:alpha val="40000"/>
                  </a:schemeClr>
                </a:outerShdw>
              </a:effectLst>
            </a:endParaRPr>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143000" y="1946189"/>
            <a:ext cx="6858000" cy="2329249"/>
          </a:xfrm>
        </p:spPr>
        <p:txBody>
          <a:bodyPr anchor="t"/>
          <a:lstStyle/>
          <a:p>
            <a:r>
              <a:rPr lang="en-US" dirty="0">
                <a:ln w="0"/>
                <a:latin typeface="Arial Black" panose="020B0A04020102020204" pitchFamily="34" charset="0"/>
              </a:rPr>
              <a:t>What are goals?</a:t>
            </a:r>
          </a:p>
        </p:txBody>
      </p:sp>
      <p:sp>
        <p:nvSpPr>
          <p:cNvPr id="4" name="TextBox 3">
            <a:extLst>
              <a:ext uri="{FF2B5EF4-FFF2-40B4-BE49-F238E27FC236}">
                <a16:creationId xmlns:a16="http://schemas.microsoft.com/office/drawing/2014/main" id="{1A065FC3-FF35-4C9B-9D14-5A991F655C91}"/>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5" name="Slide Number Placeholder 3">
            <a:extLst>
              <a:ext uri="{FF2B5EF4-FFF2-40B4-BE49-F238E27FC236}">
                <a16:creationId xmlns:a16="http://schemas.microsoft.com/office/drawing/2014/main" id="{035083FB-73D7-4B27-8C10-35162DDB39C4}"/>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4</a:t>
            </a:fld>
            <a:endParaRPr lang="en-US" dirty="0">
              <a:solidFill>
                <a:schemeClr val="tx1"/>
              </a:solidFill>
            </a:endParaRPr>
          </a:p>
        </p:txBody>
      </p:sp>
    </p:spTree>
    <p:extLst>
      <p:ext uri="{BB962C8B-B14F-4D97-AF65-F5344CB8AC3E}">
        <p14:creationId xmlns:p14="http://schemas.microsoft.com/office/powerpoint/2010/main" val="994295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2F35DD-3BF8-4871-9E1C-CE0484721BA3}"/>
              </a:ext>
              <a:ext uri="{C183D7F6-B498-43B3-948B-1728B52AA6E4}">
                <adec:decorative xmlns:adec="http://schemas.microsoft.com/office/drawing/2017/decorative" val="1"/>
              </a:ext>
            </a:extLst>
          </p:cNvPr>
          <p:cNvSpPr/>
          <p:nvPr/>
        </p:nvSpPr>
        <p:spPr>
          <a:xfrm>
            <a:off x="0" y="0"/>
            <a:ext cx="9144000" cy="5143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ln w="0"/>
              <a:solidFill>
                <a:schemeClr val="tx1"/>
              </a:solidFill>
              <a:effectLst>
                <a:outerShdw blurRad="38100" dist="19050" dir="2700000" algn="tl" rotWithShape="0">
                  <a:schemeClr val="dk1">
                    <a:alpha val="40000"/>
                  </a:schemeClr>
                </a:outerShdw>
              </a:effectLst>
            </a:endParaRPr>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143000" y="1320487"/>
            <a:ext cx="6858000" cy="1340708"/>
          </a:xfrm>
        </p:spPr>
        <p:txBody>
          <a:bodyPr anchor="t">
            <a:normAutofit/>
          </a:bodyPr>
          <a:lstStyle/>
          <a:p>
            <a:pPr>
              <a:lnSpc>
                <a:spcPct val="100000"/>
              </a:lnSpc>
              <a:spcAft>
                <a:spcPts val="1350"/>
              </a:spcAft>
            </a:pPr>
            <a:r>
              <a:rPr lang="en-US" sz="4050" dirty="0">
                <a:ln w="0"/>
                <a:latin typeface="Arial Black" panose="020B0A04020102020204" pitchFamily="34" charset="0"/>
              </a:rPr>
              <a:t>Why is it important </a:t>
            </a:r>
            <a:br>
              <a:rPr lang="en-US" sz="4050" dirty="0">
                <a:ln w="0"/>
                <a:latin typeface="Arial Black" panose="020B0A04020102020204" pitchFamily="34" charset="0"/>
              </a:rPr>
            </a:br>
            <a:r>
              <a:rPr lang="en-US" sz="4050" dirty="0">
                <a:ln w="0"/>
                <a:latin typeface="Arial Black" panose="020B0A04020102020204" pitchFamily="34" charset="0"/>
              </a:rPr>
              <a:t>to set goals?</a:t>
            </a:r>
            <a:br>
              <a:rPr lang="en-US" sz="4050" dirty="0">
                <a:ln w="0"/>
                <a:latin typeface="Arial Black" panose="020B0A04020102020204" pitchFamily="34" charset="0"/>
              </a:rPr>
            </a:br>
            <a:r>
              <a:rPr lang="en-US" sz="4050" dirty="0">
                <a:ln w="0"/>
                <a:latin typeface="Arial Black" panose="020B0A04020102020204" pitchFamily="34" charset="0"/>
              </a:rPr>
              <a:t>What do you want to personally achieve?</a:t>
            </a:r>
          </a:p>
        </p:txBody>
      </p:sp>
      <p:sp>
        <p:nvSpPr>
          <p:cNvPr id="5" name="TextBox 4">
            <a:extLst>
              <a:ext uri="{FF2B5EF4-FFF2-40B4-BE49-F238E27FC236}">
                <a16:creationId xmlns:a16="http://schemas.microsoft.com/office/drawing/2014/main" id="{2C94C8D4-DBC7-4D12-85B4-251E39DBE554}"/>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6" name="Slide Number Placeholder 3">
            <a:extLst>
              <a:ext uri="{FF2B5EF4-FFF2-40B4-BE49-F238E27FC236}">
                <a16:creationId xmlns:a16="http://schemas.microsoft.com/office/drawing/2014/main" id="{ABD522E5-195E-4E84-86C3-E78726767665}"/>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5</a:t>
            </a:fld>
            <a:endParaRPr lang="en-US" dirty="0">
              <a:solidFill>
                <a:schemeClr val="tx1"/>
              </a:solidFill>
            </a:endParaRPr>
          </a:p>
        </p:txBody>
      </p:sp>
    </p:spTree>
    <p:extLst>
      <p:ext uri="{BB962C8B-B14F-4D97-AF65-F5344CB8AC3E}">
        <p14:creationId xmlns:p14="http://schemas.microsoft.com/office/powerpoint/2010/main" val="4261131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143000" y="345990"/>
            <a:ext cx="6858000" cy="562232"/>
          </a:xfrm>
        </p:spPr>
        <p:txBody>
          <a:bodyPr anchor="t">
            <a:noAutofit/>
          </a:bodyPr>
          <a:lstStyle/>
          <a:p>
            <a:r>
              <a:rPr lang="en-US" sz="3600" b="1" dirty="0">
                <a:latin typeface="Arial" panose="020B0604020202020204" pitchFamily="34" charset="0"/>
                <a:cs typeface="Arial" panose="020B0604020202020204" pitchFamily="34" charset="0"/>
              </a:rPr>
              <a:t>Set S.M.A.R.T. goals</a:t>
            </a:r>
          </a:p>
        </p:txBody>
      </p:sp>
      <p:sp>
        <p:nvSpPr>
          <p:cNvPr id="3" name="Oval 2" descr="Green circle with letter &quot;S.&quot;">
            <a:extLst>
              <a:ext uri="{FF2B5EF4-FFF2-40B4-BE49-F238E27FC236}">
                <a16:creationId xmlns:a16="http://schemas.microsoft.com/office/drawing/2014/main" id="{89D99B63-8741-4D7F-9205-8B1AB36B86DB}"/>
              </a:ext>
            </a:extLst>
          </p:cNvPr>
          <p:cNvSpPr/>
          <p:nvPr/>
        </p:nvSpPr>
        <p:spPr>
          <a:xfrm>
            <a:off x="1081217" y="1025492"/>
            <a:ext cx="710513" cy="710513"/>
          </a:xfrm>
          <a:prstGeom prst="ellipse">
            <a:avLst/>
          </a:prstGeom>
          <a:solidFill>
            <a:srgbClr val="7030A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3300" b="1" dirty="0">
                <a:latin typeface="Arial" panose="020B0604020202020204" pitchFamily="34" charset="0"/>
                <a:cs typeface="Arial" panose="020B0604020202020204" pitchFamily="34" charset="0"/>
              </a:rPr>
              <a:t>S</a:t>
            </a:r>
          </a:p>
        </p:txBody>
      </p:sp>
      <p:cxnSp>
        <p:nvCxnSpPr>
          <p:cNvPr id="5" name="Straight Arrow Connector 4" descr="Arrow pointing right.">
            <a:extLst>
              <a:ext uri="{FF2B5EF4-FFF2-40B4-BE49-F238E27FC236}">
                <a16:creationId xmlns:a16="http://schemas.microsoft.com/office/drawing/2014/main" id="{FA892F45-F02A-4A12-91A2-25126296CF49}"/>
              </a:ext>
            </a:extLst>
          </p:cNvPr>
          <p:cNvCxnSpPr/>
          <p:nvPr/>
        </p:nvCxnSpPr>
        <p:spPr>
          <a:xfrm>
            <a:off x="1977082" y="1402375"/>
            <a:ext cx="451021" cy="0"/>
          </a:xfrm>
          <a:prstGeom prst="straightConnector1">
            <a:avLst/>
          </a:prstGeom>
          <a:ln w="762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BD728287-7008-409C-8881-8751601541F5}"/>
              </a:ext>
            </a:extLst>
          </p:cNvPr>
          <p:cNvSpPr txBox="1"/>
          <p:nvPr/>
        </p:nvSpPr>
        <p:spPr>
          <a:xfrm>
            <a:off x="2502245" y="1160000"/>
            <a:ext cx="3045940" cy="507831"/>
          </a:xfrm>
          <a:prstGeom prst="rect">
            <a:avLst/>
          </a:prstGeom>
          <a:noFill/>
        </p:spPr>
        <p:txBody>
          <a:bodyPr wrap="square" rtlCol="0">
            <a:spAutoFit/>
          </a:bodyPr>
          <a:lstStyle/>
          <a:p>
            <a:r>
              <a:rPr lang="en-US" sz="2700" b="1" dirty="0">
                <a:latin typeface="Arial" panose="020B0604020202020204" pitchFamily="34" charset="0"/>
                <a:cs typeface="Arial" panose="020B0604020202020204" pitchFamily="34" charset="0"/>
              </a:rPr>
              <a:t>SPECIFIC</a:t>
            </a:r>
          </a:p>
        </p:txBody>
      </p:sp>
      <p:sp>
        <p:nvSpPr>
          <p:cNvPr id="7" name="Oval 6" descr="Green circle with letter &quot;M.&quot;">
            <a:extLst>
              <a:ext uri="{FF2B5EF4-FFF2-40B4-BE49-F238E27FC236}">
                <a16:creationId xmlns:a16="http://schemas.microsoft.com/office/drawing/2014/main" id="{98DFC5A5-CC1A-4EF7-8A4C-05F02C5FA0E5}"/>
              </a:ext>
            </a:extLst>
          </p:cNvPr>
          <p:cNvSpPr/>
          <p:nvPr/>
        </p:nvSpPr>
        <p:spPr>
          <a:xfrm>
            <a:off x="1791730" y="1844457"/>
            <a:ext cx="710513" cy="710513"/>
          </a:xfrm>
          <a:prstGeom prst="ellipse">
            <a:avLst/>
          </a:prstGeom>
          <a:solidFill>
            <a:schemeClr val="accent2"/>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3300" b="1" dirty="0">
                <a:latin typeface="Arial" panose="020B0604020202020204" pitchFamily="34" charset="0"/>
                <a:cs typeface="Arial" panose="020B0604020202020204" pitchFamily="34" charset="0"/>
              </a:rPr>
              <a:t>M</a:t>
            </a:r>
          </a:p>
        </p:txBody>
      </p:sp>
      <p:cxnSp>
        <p:nvCxnSpPr>
          <p:cNvPr id="8" name="Straight Arrow Connector 7" descr="Arrow pointing right. ">
            <a:extLst>
              <a:ext uri="{FF2B5EF4-FFF2-40B4-BE49-F238E27FC236}">
                <a16:creationId xmlns:a16="http://schemas.microsoft.com/office/drawing/2014/main" id="{18BAFB78-33CB-4831-83E6-A4DC50E60DBC}"/>
              </a:ext>
            </a:extLst>
          </p:cNvPr>
          <p:cNvCxnSpPr/>
          <p:nvPr/>
        </p:nvCxnSpPr>
        <p:spPr>
          <a:xfrm>
            <a:off x="2687595" y="2221339"/>
            <a:ext cx="451021" cy="0"/>
          </a:xfrm>
          <a:prstGeom prst="straightConnector1">
            <a:avLst/>
          </a:prstGeom>
          <a:ln w="762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286AA8E0-8FC4-4172-A420-025D664C4F0F}"/>
              </a:ext>
            </a:extLst>
          </p:cNvPr>
          <p:cNvSpPr txBox="1"/>
          <p:nvPr/>
        </p:nvSpPr>
        <p:spPr>
          <a:xfrm>
            <a:off x="3212758" y="1978964"/>
            <a:ext cx="3045940" cy="507831"/>
          </a:xfrm>
          <a:prstGeom prst="rect">
            <a:avLst/>
          </a:prstGeom>
          <a:noFill/>
        </p:spPr>
        <p:txBody>
          <a:bodyPr wrap="square" rtlCol="0">
            <a:spAutoFit/>
          </a:bodyPr>
          <a:lstStyle/>
          <a:p>
            <a:r>
              <a:rPr lang="en-US" sz="2700" b="1" dirty="0">
                <a:latin typeface="Arial" panose="020B0604020202020204" pitchFamily="34" charset="0"/>
                <a:cs typeface="Arial" panose="020B0604020202020204" pitchFamily="34" charset="0"/>
              </a:rPr>
              <a:t>MEASURABLE</a:t>
            </a:r>
          </a:p>
        </p:txBody>
      </p:sp>
      <p:sp>
        <p:nvSpPr>
          <p:cNvPr id="10" name="Oval 9" descr="Green circle with letter &quot;A.&quot;">
            <a:extLst>
              <a:ext uri="{FF2B5EF4-FFF2-40B4-BE49-F238E27FC236}">
                <a16:creationId xmlns:a16="http://schemas.microsoft.com/office/drawing/2014/main" id="{FC2CD107-CF04-4465-A86B-61C3A47C6C49}"/>
              </a:ext>
            </a:extLst>
          </p:cNvPr>
          <p:cNvSpPr/>
          <p:nvPr/>
        </p:nvSpPr>
        <p:spPr>
          <a:xfrm>
            <a:off x="2592641" y="2683397"/>
            <a:ext cx="710513" cy="710513"/>
          </a:xfrm>
          <a:prstGeom prst="ellipse">
            <a:avLst/>
          </a:prstGeom>
          <a:solidFill>
            <a:schemeClr val="accent5"/>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3300" b="1" dirty="0">
                <a:latin typeface="Arial" panose="020B0604020202020204" pitchFamily="34" charset="0"/>
                <a:cs typeface="Arial" panose="020B0604020202020204" pitchFamily="34" charset="0"/>
              </a:rPr>
              <a:t>A</a:t>
            </a:r>
          </a:p>
        </p:txBody>
      </p:sp>
      <p:cxnSp>
        <p:nvCxnSpPr>
          <p:cNvPr id="11" name="Straight Arrow Connector 10" descr="Arrow pointing right. ">
            <a:extLst>
              <a:ext uri="{FF2B5EF4-FFF2-40B4-BE49-F238E27FC236}">
                <a16:creationId xmlns:a16="http://schemas.microsoft.com/office/drawing/2014/main" id="{6E5F86B1-B08F-4B4A-AE2B-304F7B3D26C7}"/>
              </a:ext>
            </a:extLst>
          </p:cNvPr>
          <p:cNvCxnSpPr/>
          <p:nvPr/>
        </p:nvCxnSpPr>
        <p:spPr>
          <a:xfrm>
            <a:off x="3488506" y="3060281"/>
            <a:ext cx="451021" cy="0"/>
          </a:xfrm>
          <a:prstGeom prst="straightConnector1">
            <a:avLst/>
          </a:prstGeom>
          <a:ln w="762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2" name="TextBox 11">
            <a:extLst>
              <a:ext uri="{FF2B5EF4-FFF2-40B4-BE49-F238E27FC236}">
                <a16:creationId xmlns:a16="http://schemas.microsoft.com/office/drawing/2014/main" id="{C902710A-A346-4D1D-863C-5B1D8D0603E2}"/>
              </a:ext>
            </a:extLst>
          </p:cNvPr>
          <p:cNvSpPr txBox="1"/>
          <p:nvPr/>
        </p:nvSpPr>
        <p:spPr>
          <a:xfrm>
            <a:off x="4013669" y="2817906"/>
            <a:ext cx="3045940" cy="507831"/>
          </a:xfrm>
          <a:prstGeom prst="rect">
            <a:avLst/>
          </a:prstGeom>
          <a:noFill/>
        </p:spPr>
        <p:txBody>
          <a:bodyPr wrap="square" rtlCol="0">
            <a:spAutoFit/>
          </a:bodyPr>
          <a:lstStyle/>
          <a:p>
            <a:r>
              <a:rPr lang="en-US" sz="2700" b="1" dirty="0">
                <a:latin typeface="Arial" panose="020B0604020202020204" pitchFamily="34" charset="0"/>
                <a:cs typeface="Arial" panose="020B0604020202020204" pitchFamily="34" charset="0"/>
              </a:rPr>
              <a:t>ATTAINABLE</a:t>
            </a:r>
          </a:p>
        </p:txBody>
      </p:sp>
      <p:sp>
        <p:nvSpPr>
          <p:cNvPr id="13" name="Oval 12" descr="Green circle with letter &quot;R.&quot;">
            <a:extLst>
              <a:ext uri="{FF2B5EF4-FFF2-40B4-BE49-F238E27FC236}">
                <a16:creationId xmlns:a16="http://schemas.microsoft.com/office/drawing/2014/main" id="{8BC4EDA7-E8AE-4439-8C45-90FC41B516B9}"/>
              </a:ext>
            </a:extLst>
          </p:cNvPr>
          <p:cNvSpPr/>
          <p:nvPr/>
        </p:nvSpPr>
        <p:spPr>
          <a:xfrm>
            <a:off x="3303155" y="3515679"/>
            <a:ext cx="710513" cy="710513"/>
          </a:xfrm>
          <a:prstGeom prst="ellipse">
            <a:avLst/>
          </a:prstGeom>
          <a:solidFill>
            <a:schemeClr val="accent6"/>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3300" b="1" dirty="0">
                <a:latin typeface="Arial" panose="020B0604020202020204" pitchFamily="34" charset="0"/>
                <a:cs typeface="Arial" panose="020B0604020202020204" pitchFamily="34" charset="0"/>
              </a:rPr>
              <a:t>R</a:t>
            </a:r>
          </a:p>
        </p:txBody>
      </p:sp>
      <p:cxnSp>
        <p:nvCxnSpPr>
          <p:cNvPr id="14" name="Straight Arrow Connector 13" descr="Arrow pointing right. ">
            <a:extLst>
              <a:ext uri="{FF2B5EF4-FFF2-40B4-BE49-F238E27FC236}">
                <a16:creationId xmlns:a16="http://schemas.microsoft.com/office/drawing/2014/main" id="{83722596-6BFE-44A3-BAB1-A0103ECBAF41}"/>
              </a:ext>
            </a:extLst>
          </p:cNvPr>
          <p:cNvCxnSpPr/>
          <p:nvPr/>
        </p:nvCxnSpPr>
        <p:spPr>
          <a:xfrm>
            <a:off x="4199020" y="3892562"/>
            <a:ext cx="451021" cy="0"/>
          </a:xfrm>
          <a:prstGeom prst="straightConnector1">
            <a:avLst/>
          </a:prstGeom>
          <a:ln w="762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5BF52231-1A45-4B80-9D82-D618A2E24C84}"/>
              </a:ext>
            </a:extLst>
          </p:cNvPr>
          <p:cNvSpPr txBox="1"/>
          <p:nvPr/>
        </p:nvSpPr>
        <p:spPr>
          <a:xfrm>
            <a:off x="4724183" y="3650187"/>
            <a:ext cx="3045940" cy="507831"/>
          </a:xfrm>
          <a:prstGeom prst="rect">
            <a:avLst/>
          </a:prstGeom>
          <a:noFill/>
        </p:spPr>
        <p:txBody>
          <a:bodyPr wrap="square" rtlCol="0">
            <a:spAutoFit/>
          </a:bodyPr>
          <a:lstStyle/>
          <a:p>
            <a:r>
              <a:rPr lang="en-US" sz="2700" b="1" dirty="0">
                <a:latin typeface="Arial" panose="020B0604020202020204" pitchFamily="34" charset="0"/>
                <a:cs typeface="Arial" panose="020B0604020202020204" pitchFamily="34" charset="0"/>
              </a:rPr>
              <a:t>REALISTIC</a:t>
            </a:r>
          </a:p>
        </p:txBody>
      </p:sp>
      <p:sp>
        <p:nvSpPr>
          <p:cNvPr id="16" name="Oval 15" descr="Green circle with letter &quot;T.&quot;">
            <a:extLst>
              <a:ext uri="{FF2B5EF4-FFF2-40B4-BE49-F238E27FC236}">
                <a16:creationId xmlns:a16="http://schemas.microsoft.com/office/drawing/2014/main" id="{E9C69C1A-0D20-4492-85D9-6E1055732E74}"/>
              </a:ext>
            </a:extLst>
          </p:cNvPr>
          <p:cNvSpPr/>
          <p:nvPr/>
        </p:nvSpPr>
        <p:spPr>
          <a:xfrm>
            <a:off x="4064114" y="4274719"/>
            <a:ext cx="710513" cy="710513"/>
          </a:xfrm>
          <a:prstGeom prst="ellipse">
            <a:avLst/>
          </a:prstGeom>
          <a:solidFill>
            <a:schemeClr val="accent4"/>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3300" b="1" dirty="0">
                <a:latin typeface="Arial" panose="020B0604020202020204" pitchFamily="34" charset="0"/>
                <a:cs typeface="Arial" panose="020B0604020202020204" pitchFamily="34" charset="0"/>
              </a:rPr>
              <a:t>T</a:t>
            </a:r>
          </a:p>
        </p:txBody>
      </p:sp>
      <p:cxnSp>
        <p:nvCxnSpPr>
          <p:cNvPr id="17" name="Straight Arrow Connector 16" descr="Arrow pointing right. ">
            <a:extLst>
              <a:ext uri="{FF2B5EF4-FFF2-40B4-BE49-F238E27FC236}">
                <a16:creationId xmlns:a16="http://schemas.microsoft.com/office/drawing/2014/main" id="{CD760ADD-B3A0-405B-AC95-C8E108BAAB21}"/>
              </a:ext>
            </a:extLst>
          </p:cNvPr>
          <p:cNvCxnSpPr/>
          <p:nvPr/>
        </p:nvCxnSpPr>
        <p:spPr>
          <a:xfrm>
            <a:off x="4959979" y="4651604"/>
            <a:ext cx="451021" cy="0"/>
          </a:xfrm>
          <a:prstGeom prst="straightConnector1">
            <a:avLst/>
          </a:prstGeom>
          <a:ln w="762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D5BAB708-1FC1-4DB9-8C31-B99FDC0280A4}"/>
              </a:ext>
            </a:extLst>
          </p:cNvPr>
          <p:cNvSpPr txBox="1"/>
          <p:nvPr/>
        </p:nvSpPr>
        <p:spPr>
          <a:xfrm>
            <a:off x="5485142" y="4409229"/>
            <a:ext cx="3045940" cy="507831"/>
          </a:xfrm>
          <a:prstGeom prst="rect">
            <a:avLst/>
          </a:prstGeom>
          <a:noFill/>
        </p:spPr>
        <p:txBody>
          <a:bodyPr wrap="square" rtlCol="0">
            <a:spAutoFit/>
          </a:bodyPr>
          <a:lstStyle/>
          <a:p>
            <a:r>
              <a:rPr lang="en-US" sz="2700" b="1" dirty="0">
                <a:latin typeface="Arial" panose="020B0604020202020204" pitchFamily="34" charset="0"/>
                <a:cs typeface="Arial" panose="020B0604020202020204" pitchFamily="34" charset="0"/>
              </a:rPr>
              <a:t>TIME-FRAMED</a:t>
            </a:r>
          </a:p>
        </p:txBody>
      </p:sp>
      <p:sp>
        <p:nvSpPr>
          <p:cNvPr id="24" name="TextBox 23">
            <a:extLst>
              <a:ext uri="{FF2B5EF4-FFF2-40B4-BE49-F238E27FC236}">
                <a16:creationId xmlns:a16="http://schemas.microsoft.com/office/drawing/2014/main" id="{0A237E57-3B68-47B1-8767-274607E5CE85}"/>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25" name="Slide Number Placeholder 3">
            <a:extLst>
              <a:ext uri="{FF2B5EF4-FFF2-40B4-BE49-F238E27FC236}">
                <a16:creationId xmlns:a16="http://schemas.microsoft.com/office/drawing/2014/main" id="{BF8B985E-E099-4B02-9675-B3A9F70C43D5}"/>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6</a:t>
            </a:fld>
            <a:endParaRPr lang="en-US" dirty="0">
              <a:solidFill>
                <a:schemeClr val="tx1"/>
              </a:solidFill>
            </a:endParaRPr>
          </a:p>
        </p:txBody>
      </p:sp>
    </p:spTree>
    <p:extLst>
      <p:ext uri="{BB962C8B-B14F-4D97-AF65-F5344CB8AC3E}">
        <p14:creationId xmlns:p14="http://schemas.microsoft.com/office/powerpoint/2010/main" val="1200913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143000" y="1844336"/>
            <a:ext cx="6858000" cy="1338309"/>
          </a:xfrm>
        </p:spPr>
        <p:txBody>
          <a:bodyPr anchor="t"/>
          <a:lstStyle/>
          <a:p>
            <a:r>
              <a:rPr lang="en-US" b="1" dirty="0">
                <a:latin typeface="Arial" panose="020B0604020202020204" pitchFamily="34" charset="0"/>
                <a:cs typeface="Arial" panose="020B0604020202020204" pitchFamily="34" charset="0"/>
              </a:rPr>
              <a:t>Learning to set </a:t>
            </a:r>
            <a:br>
              <a:rPr lang="en-US" b="1"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S.M.A.R.T. Goals</a:t>
            </a:r>
          </a:p>
        </p:txBody>
      </p:sp>
      <p:sp>
        <p:nvSpPr>
          <p:cNvPr id="3" name="Rectangle 2">
            <a:extLst>
              <a:ext uri="{FF2B5EF4-FFF2-40B4-BE49-F238E27FC236}">
                <a16:creationId xmlns:a16="http://schemas.microsoft.com/office/drawing/2014/main" id="{950034FF-46BA-47B7-B60F-B8770660E4F3}"/>
              </a:ext>
            </a:extLst>
          </p:cNvPr>
          <p:cNvSpPr/>
          <p:nvPr/>
        </p:nvSpPr>
        <p:spPr>
          <a:xfrm>
            <a:off x="1" y="-55984"/>
            <a:ext cx="2204357" cy="67880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ACTIVITY 1</a:t>
            </a:r>
          </a:p>
        </p:txBody>
      </p:sp>
      <p:sp>
        <p:nvSpPr>
          <p:cNvPr id="4" name="TextBox 3">
            <a:extLst>
              <a:ext uri="{FF2B5EF4-FFF2-40B4-BE49-F238E27FC236}">
                <a16:creationId xmlns:a16="http://schemas.microsoft.com/office/drawing/2014/main" id="{A0B634B5-16AA-4AAA-8931-B08DA47B3BA9}"/>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5" name="Slide Number Placeholder 3">
            <a:extLst>
              <a:ext uri="{FF2B5EF4-FFF2-40B4-BE49-F238E27FC236}">
                <a16:creationId xmlns:a16="http://schemas.microsoft.com/office/drawing/2014/main" id="{B85AF0FE-A185-4989-B68A-C67E15392844}"/>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7</a:t>
            </a:fld>
            <a:endParaRPr lang="en-US" dirty="0">
              <a:solidFill>
                <a:schemeClr val="tx1"/>
              </a:solidFill>
            </a:endParaRPr>
          </a:p>
        </p:txBody>
      </p:sp>
    </p:spTree>
    <p:extLst>
      <p:ext uri="{BB962C8B-B14F-4D97-AF65-F5344CB8AC3E}">
        <p14:creationId xmlns:p14="http://schemas.microsoft.com/office/powerpoint/2010/main" val="2592351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nvPr>
        </p:nvSpPr>
        <p:spPr>
          <a:xfrm>
            <a:off x="2499360" y="273844"/>
            <a:ext cx="6244046" cy="483802"/>
          </a:xfrm>
        </p:spPr>
        <p:txBody>
          <a:bodyPr anchor="t">
            <a:normAutofit/>
          </a:bodyPr>
          <a:lstStyle/>
          <a:p>
            <a:r>
              <a:rPr lang="en-US" sz="2800" b="1" dirty="0">
                <a:latin typeface="Arial" panose="020B0604020202020204" pitchFamily="34" charset="0"/>
                <a:cs typeface="Arial" panose="020B0604020202020204" pitchFamily="34" charset="0"/>
              </a:rPr>
              <a:t>My Future Goal: My Upcoming Year</a:t>
            </a:r>
            <a:endParaRPr lang="fr-CA" sz="2800" b="1"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950034FF-46BA-47B7-B60F-B8770660E4F3}"/>
              </a:ext>
            </a:extLst>
          </p:cNvPr>
          <p:cNvSpPr/>
          <p:nvPr/>
        </p:nvSpPr>
        <p:spPr>
          <a:xfrm>
            <a:off x="1" y="-55984"/>
            <a:ext cx="2204357" cy="67880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latin typeface="Arial" panose="020B0604020202020204" pitchFamily="34" charset="0"/>
                <a:cs typeface="Arial" panose="020B0604020202020204" pitchFamily="34" charset="0"/>
              </a:rPr>
              <a:t>ACTIVITY 1</a:t>
            </a:r>
          </a:p>
        </p:txBody>
      </p:sp>
      <p:sp>
        <p:nvSpPr>
          <p:cNvPr id="13" name="Speech Bubble: Oval 12" descr="Speech bubble">
            <a:extLst>
              <a:ext uri="{FF2B5EF4-FFF2-40B4-BE49-F238E27FC236}">
                <a16:creationId xmlns:a16="http://schemas.microsoft.com/office/drawing/2014/main" id="{99E6B7F7-7F01-46BC-AD60-8F937D3B06F0}"/>
              </a:ext>
            </a:extLst>
          </p:cNvPr>
          <p:cNvSpPr/>
          <p:nvPr/>
        </p:nvSpPr>
        <p:spPr>
          <a:xfrm rot="16043474" flipH="1">
            <a:off x="1717114" y="251892"/>
            <a:ext cx="2234200" cy="4496239"/>
          </a:xfrm>
          <a:prstGeom prst="wedgeEllipseCallout">
            <a:avLst>
              <a:gd name="adj1" fmla="val 21019"/>
              <a:gd name="adj2" fmla="val 58159"/>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50F12151-4044-46F8-B8F3-546668EFDD07}"/>
              </a:ext>
            </a:extLst>
          </p:cNvPr>
          <p:cNvSpPr>
            <a:spLocks noGrp="1"/>
          </p:cNvSpPr>
          <p:nvPr>
            <p:ph idx="1"/>
          </p:nvPr>
        </p:nvSpPr>
        <p:spPr>
          <a:xfrm>
            <a:off x="1245054" y="1804295"/>
            <a:ext cx="4286250" cy="1391432"/>
          </a:xfrm>
        </p:spPr>
        <p:txBody>
          <a:bodyPr>
            <a:normAutofit/>
          </a:bodyPr>
          <a:lstStyle/>
          <a:p>
            <a:pPr marL="0" indent="0">
              <a:spcAft>
                <a:spcPts val="3000"/>
              </a:spcAft>
              <a:buNone/>
            </a:pPr>
            <a:r>
              <a:rPr lang="en-US" sz="2400" dirty="0">
                <a:latin typeface="Comic Sans MS" panose="030F0702030302020204" pitchFamily="66" charset="0"/>
                <a:cs typeface="Arial" panose="020B0604020202020204" pitchFamily="34" charset="0"/>
              </a:rPr>
              <a:t>“</a:t>
            </a:r>
            <a:r>
              <a:rPr lang="en-US" sz="2400" i="1" dirty="0">
                <a:latin typeface="Comic Sans MS" panose="030F0702030302020204" pitchFamily="66" charset="0"/>
                <a:cs typeface="Arial" panose="020B0604020202020204" pitchFamily="34" charset="0"/>
              </a:rPr>
              <a:t>I want to learn three </a:t>
            </a:r>
            <a:br>
              <a:rPr lang="en-US" sz="2400" i="1" dirty="0">
                <a:latin typeface="Comic Sans MS" panose="030F0702030302020204" pitchFamily="66" charset="0"/>
                <a:cs typeface="Arial" panose="020B0604020202020204" pitchFamily="34" charset="0"/>
              </a:rPr>
            </a:br>
            <a:r>
              <a:rPr lang="en-US" sz="2400" i="1" dirty="0">
                <a:latin typeface="Comic Sans MS" panose="030F0702030302020204" pitchFamily="66" charset="0"/>
                <a:cs typeface="Arial" panose="020B0604020202020204" pitchFamily="34" charset="0"/>
              </a:rPr>
              <a:t>new things about </a:t>
            </a:r>
            <a:br>
              <a:rPr lang="en-US" sz="2400" i="1" dirty="0">
                <a:latin typeface="Comic Sans MS" panose="030F0702030302020204" pitchFamily="66" charset="0"/>
                <a:cs typeface="Arial" panose="020B0604020202020204" pitchFamily="34" charset="0"/>
              </a:rPr>
            </a:br>
            <a:r>
              <a:rPr lang="en-US" sz="2400" i="1" dirty="0">
                <a:latin typeface="Comic Sans MS" panose="030F0702030302020204" pitchFamily="66" charset="0"/>
                <a:cs typeface="Arial" panose="020B0604020202020204" pitchFamily="34" charset="0"/>
              </a:rPr>
              <a:t>becoming a lawyer by the end of first semester.”</a:t>
            </a:r>
          </a:p>
        </p:txBody>
      </p:sp>
      <p:sp>
        <p:nvSpPr>
          <p:cNvPr id="10" name="TextBox 9">
            <a:extLst>
              <a:ext uri="{FF2B5EF4-FFF2-40B4-BE49-F238E27FC236}">
                <a16:creationId xmlns:a16="http://schemas.microsoft.com/office/drawing/2014/main" id="{DC83C443-7DF8-463F-8659-3454022ECC32}"/>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pic>
        <p:nvPicPr>
          <p:cNvPr id="12" name="Picture 11" descr="Cartoon for a teenage boy in a blue sweatshirt">
            <a:extLst>
              <a:ext uri="{FF2B5EF4-FFF2-40B4-BE49-F238E27FC236}">
                <a16:creationId xmlns:a16="http://schemas.microsoft.com/office/drawing/2014/main" id="{BC65591A-35A4-4E7A-BF77-6F9746A1E62F}"/>
              </a:ext>
            </a:extLst>
          </p:cNvPr>
          <p:cNvPicPr>
            <a:picLocks noChangeAspect="1"/>
          </p:cNvPicPr>
          <p:nvPr/>
        </p:nvPicPr>
        <p:blipFill rotWithShape="1">
          <a:blip r:embed="rId3">
            <a:extLst>
              <a:ext uri="{28A0092B-C50C-407E-A947-70E740481C1C}">
                <a14:useLocalDpi xmlns:a14="http://schemas.microsoft.com/office/drawing/2010/main" val="0"/>
              </a:ext>
            </a:extLst>
          </a:blip>
          <a:srcRect b="22965"/>
          <a:stretch/>
        </p:blipFill>
        <p:spPr>
          <a:xfrm flipH="1">
            <a:off x="5198158" y="1483674"/>
            <a:ext cx="2028119" cy="3659826"/>
          </a:xfrm>
          <a:prstGeom prst="rect">
            <a:avLst/>
          </a:prstGeom>
        </p:spPr>
      </p:pic>
      <p:sp>
        <p:nvSpPr>
          <p:cNvPr id="8" name="Slide Number Placeholder 3">
            <a:extLst>
              <a:ext uri="{FF2B5EF4-FFF2-40B4-BE49-F238E27FC236}">
                <a16:creationId xmlns:a16="http://schemas.microsoft.com/office/drawing/2014/main" id="{7D8C4927-7FA6-4481-AAB8-1182A33A8D1F}"/>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8</a:t>
            </a:fld>
            <a:endParaRPr lang="en-US" dirty="0">
              <a:solidFill>
                <a:schemeClr val="tx1"/>
              </a:solidFill>
            </a:endParaRPr>
          </a:p>
        </p:txBody>
      </p:sp>
    </p:spTree>
    <p:extLst>
      <p:ext uri="{BB962C8B-B14F-4D97-AF65-F5344CB8AC3E}">
        <p14:creationId xmlns:p14="http://schemas.microsoft.com/office/powerpoint/2010/main" val="3437326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nvPr>
        </p:nvSpPr>
        <p:spPr>
          <a:xfrm>
            <a:off x="1889419" y="1835650"/>
            <a:ext cx="5365162" cy="843378"/>
          </a:xfrm>
        </p:spPr>
        <p:txBody>
          <a:bodyPr anchor="t">
            <a:noAutofit/>
          </a:bodyPr>
          <a:lstStyle/>
          <a:p>
            <a:r>
              <a:rPr lang="en-US" sz="3600" b="1" dirty="0">
                <a:latin typeface="Arial" panose="020B0604020202020204" pitchFamily="34" charset="0"/>
                <a:cs typeface="Arial" panose="020B0604020202020204" pitchFamily="34" charset="0"/>
              </a:rPr>
              <a:t>Is Terrell’s goal SMART?</a:t>
            </a:r>
            <a:br>
              <a:rPr lang="en-US" sz="3600" b="1" dirty="0">
                <a:latin typeface="Arial" panose="020B0604020202020204" pitchFamily="34" charset="0"/>
                <a:cs typeface="Arial" panose="020B0604020202020204" pitchFamily="34" charset="0"/>
              </a:rPr>
            </a:br>
            <a:endParaRPr lang="en-US" sz="3600" b="1" dirty="0"/>
          </a:p>
        </p:txBody>
      </p:sp>
      <p:sp>
        <p:nvSpPr>
          <p:cNvPr id="5" name="TextBox 4">
            <a:extLst>
              <a:ext uri="{FF2B5EF4-FFF2-40B4-BE49-F238E27FC236}">
                <a16:creationId xmlns:a16="http://schemas.microsoft.com/office/drawing/2014/main" id="{042AF7F0-597E-4703-9AD3-6758311A8924}"/>
              </a:ext>
              <a:ext uri="{C183D7F6-B498-43B3-948B-1728B52AA6E4}">
                <adec:decorative xmlns:adec="http://schemas.microsoft.com/office/drawing/2017/decorative" val="1"/>
              </a:ext>
            </a:extLst>
          </p:cNvPr>
          <p:cNvSpPr txBox="1"/>
          <p:nvPr/>
        </p:nvSpPr>
        <p:spPr>
          <a:xfrm>
            <a:off x="6877512" y="4920794"/>
            <a:ext cx="2028119" cy="169277"/>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en-US" sz="500" dirty="0">
                <a:solidFill>
                  <a:schemeClr val="tx1">
                    <a:lumMod val="75000"/>
                    <a:lumOff val="25000"/>
                  </a:schemeClr>
                </a:solidFill>
              </a:rPr>
              <a:t>Copyright © 2021 Chartered Professional Accountants of Canada</a:t>
            </a:r>
          </a:p>
        </p:txBody>
      </p:sp>
      <p:sp>
        <p:nvSpPr>
          <p:cNvPr id="7" name="Slide Number Placeholder 3">
            <a:extLst>
              <a:ext uri="{FF2B5EF4-FFF2-40B4-BE49-F238E27FC236}">
                <a16:creationId xmlns:a16="http://schemas.microsoft.com/office/drawing/2014/main" id="{018A7E33-B0BB-4268-8CC7-638910A28D02}"/>
              </a:ext>
            </a:extLst>
          </p:cNvPr>
          <p:cNvSpPr>
            <a:spLocks noGrp="1"/>
          </p:cNvSpPr>
          <p:nvPr>
            <p:ph type="sldNum" sz="quarter" idx="12"/>
          </p:nvPr>
        </p:nvSpPr>
        <p:spPr>
          <a:xfrm>
            <a:off x="6816943" y="4760913"/>
            <a:ext cx="2057400" cy="273844"/>
          </a:xfrm>
        </p:spPr>
        <p:txBody>
          <a:bodyPr/>
          <a:lstStyle/>
          <a:p>
            <a:fld id="{C46176A1-C3B5-4D73-9900-3329469C287D}" type="slidenum">
              <a:rPr lang="en-US" smtClean="0">
                <a:solidFill>
                  <a:schemeClr val="tx1"/>
                </a:solidFill>
              </a:rPr>
              <a:t>9</a:t>
            </a:fld>
            <a:endParaRPr lang="en-US" dirty="0">
              <a:solidFill>
                <a:schemeClr val="tx1"/>
              </a:solidFill>
            </a:endParaRPr>
          </a:p>
        </p:txBody>
      </p:sp>
    </p:spTree>
    <p:extLst>
      <p:ext uri="{BB962C8B-B14F-4D97-AF65-F5344CB8AC3E}">
        <p14:creationId xmlns:p14="http://schemas.microsoft.com/office/powerpoint/2010/main" val="425344176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69058AC9EE228429B276728904E28CD" ma:contentTypeVersion="12" ma:contentTypeDescription="Create a new document." ma:contentTypeScope="" ma:versionID="aac4e6d61c5f0c6f1bad130ea1ce5c85">
  <xsd:schema xmlns:xsd="http://www.w3.org/2001/XMLSchema" xmlns:xs="http://www.w3.org/2001/XMLSchema" xmlns:p="http://schemas.microsoft.com/office/2006/metadata/properties" xmlns:ns2="be3e311a-cf24-422d-8724-fb8608ceb2d1" xmlns:ns3="2bc3e199-3002-4639-b6ee-c7b7ae722963" targetNamespace="http://schemas.microsoft.com/office/2006/metadata/properties" ma:root="true" ma:fieldsID="4a33fef81ee09fb63e6babb9d27e432d" ns2:_="" ns3:_="">
    <xsd:import namespace="be3e311a-cf24-422d-8724-fb8608ceb2d1"/>
    <xsd:import namespace="2bc3e199-3002-4639-b6ee-c7b7ae7229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3e311a-cf24-422d-8724-fb8608ceb2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c3e199-3002-4639-b6ee-c7b7ae72296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0BFCEE-5DE8-4B8A-AD87-1D8CAE8ED2B8}">
  <ds:schemaRefs>
    <ds:schemaRef ds:uri="http://schemas.microsoft.com/sharepoint/v3/contenttype/forms"/>
  </ds:schemaRefs>
</ds:datastoreItem>
</file>

<file path=customXml/itemProps2.xml><?xml version="1.0" encoding="utf-8"?>
<ds:datastoreItem xmlns:ds="http://schemas.openxmlformats.org/officeDocument/2006/customXml" ds:itemID="{F9AF87AF-81F2-459E-8066-90F7EB8A28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3e311a-cf24-422d-8724-fb8608ceb2d1"/>
    <ds:schemaRef ds:uri="2bc3e199-3002-4639-b6ee-c7b7ae7229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F9FEAE5-4EFC-4ADC-9EB6-F3366F28B96C}">
  <ds:schemaRefs>
    <ds:schemaRef ds:uri="be3e311a-cf24-422d-8724-fb8608ceb2d1"/>
    <ds:schemaRef ds:uri="http://purl.org/dc/dcmitype/"/>
    <ds:schemaRef ds:uri="http://www.w3.org/XML/1998/namespace"/>
    <ds:schemaRef ds:uri="http://purl.org/dc/terms/"/>
    <ds:schemaRef ds:uri="http://schemas.microsoft.com/office/2006/metadata/properties"/>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2bc3e199-3002-4639-b6ee-c7b7ae722963"/>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2534</Words>
  <Application>Microsoft Office PowerPoint</Application>
  <PresentationFormat>On-screen Show (16:9)</PresentationFormat>
  <Paragraphs>221</Paragraphs>
  <Slides>21</Slides>
  <Notes>21</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Arial Black</vt:lpstr>
      <vt:lpstr>Calibri</vt:lpstr>
      <vt:lpstr>Calibri Light</vt:lpstr>
      <vt:lpstr>Comic Sans MS</vt:lpstr>
      <vt:lpstr>Courier New</vt:lpstr>
      <vt:lpstr>Wingdings</vt:lpstr>
      <vt:lpstr>Office Theme</vt:lpstr>
      <vt:lpstr>Setting S.M.A.R.T. Goals </vt:lpstr>
      <vt:lpstr>Disclaimer</vt:lpstr>
      <vt:lpstr>PowerPoint Presentation</vt:lpstr>
      <vt:lpstr>What are goals?</vt:lpstr>
      <vt:lpstr>Why is it important  to set goals? What do you want to personally achieve?</vt:lpstr>
      <vt:lpstr>Set S.M.A.R.T. goals</vt:lpstr>
      <vt:lpstr>Learning to set  S.M.A.R.T. Goals</vt:lpstr>
      <vt:lpstr>My Future Goal: My Upcoming Year</vt:lpstr>
      <vt:lpstr>Is Terrell’s goal SMART? </vt:lpstr>
      <vt:lpstr>School Goal</vt:lpstr>
      <vt:lpstr>Is Fareen’s goal SMART? </vt:lpstr>
      <vt:lpstr>Family/Friends Goal</vt:lpstr>
      <vt:lpstr>Is Marika’s goal SMART? </vt:lpstr>
      <vt:lpstr>Health/Fitness Goal</vt:lpstr>
      <vt:lpstr>Is Ashton’s goal SMART? </vt:lpstr>
      <vt:lpstr>Let’s hear from others…</vt:lpstr>
      <vt:lpstr>S.M.A.R.T. Goals Snapshot</vt:lpstr>
      <vt:lpstr>What did you learn from today’s workshop?</vt:lpstr>
      <vt:lpstr>My Financial Literacy Exit Ticket</vt:lpstr>
      <vt:lpstr>Request a financial literacy session</vt:lpstr>
      <vt:lpstr>© 2021 Chartered Professional Accountants of Canada All rights reserved. This publication is protected by copyright and written permission is required to reproduce, store in a retrieval system or transmit in any form or by any means (electronic, mechanical, photocopying, recording, or otherwise).  For information regarding permission, please contact financialliteracy@cpacanada.ca</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Virtual School Session -  Goal Setting</dc:title>
  <dc:subject>Goal setting</dc:subject>
  <dc:creator/>
  <cp:keywords>CPA Canada, financial literacy, school, virtual session, virtual school session ppt, goal setting</cp:keywords>
  <cp:lastModifiedBy/>
  <cp:revision>1</cp:revision>
  <dcterms:created xsi:type="dcterms:W3CDTF">2019-12-24T13:49:41Z</dcterms:created>
  <dcterms:modified xsi:type="dcterms:W3CDTF">2021-06-22T20:56:41Z</dcterms:modified>
  <cp:category>Financial literacy</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0x010100369058AC9EE228429B276728904E28CD</vt:lpwstr>
  </property>
</Properties>
</file>