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18"/>
  </p:notesMasterIdLst>
  <p:sldIdLst>
    <p:sldId id="256" r:id="rId5"/>
    <p:sldId id="1801" r:id="rId6"/>
    <p:sldId id="259" r:id="rId7"/>
    <p:sldId id="260" r:id="rId8"/>
    <p:sldId id="1770" r:id="rId9"/>
    <p:sldId id="1771" r:id="rId10"/>
    <p:sldId id="1772" r:id="rId11"/>
    <p:sldId id="261" r:id="rId12"/>
    <p:sldId id="268" r:id="rId13"/>
    <p:sldId id="270" r:id="rId14"/>
    <p:sldId id="1808" r:id="rId15"/>
    <p:sldId id="1809" r:id="rId16"/>
    <p:sldId id="1774" r:id="rId17"/>
  </p:sldIdLst>
  <p:sldSz cx="9144000" cy="5143500" type="screen16x9"/>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E86D"/>
    <a:srgbClr val="36D2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BC0A6D-DE57-406E-ACBF-928495827F23}" v="1" dt="2021-06-22T20:05:22.7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54995" autoAdjust="0"/>
  </p:normalViewPr>
  <p:slideViewPr>
    <p:cSldViewPr snapToGrid="0">
      <p:cViewPr varScale="1">
        <p:scale>
          <a:sx n="68" d="100"/>
          <a:sy n="68" d="100"/>
        </p:scale>
        <p:origin x="2058" y="7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57C756DF-3EEB-490E-814B-17FBDB20F328}" type="datetimeFigureOut">
              <a:rPr lang="en-US" smtClean="0"/>
              <a:t>6/22/2021</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A6EBF467-0883-4319-B244-71BF050A914F}" type="slidenum">
              <a:rPr lang="en-US" smtClean="0"/>
              <a:t>‹#›</a:t>
            </a:fld>
            <a:endParaRPr lang="en-US"/>
          </a:p>
        </p:txBody>
      </p:sp>
    </p:spTree>
    <p:extLst>
      <p:ext uri="{BB962C8B-B14F-4D97-AF65-F5344CB8AC3E}">
        <p14:creationId xmlns:p14="http://schemas.microsoft.com/office/powerpoint/2010/main" val="22649752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an01.safelinks.protection.outlook.com/?url=https%3A%2F%2Fwww.youtube.com%2Fwatch%3Fv%3D03d89hm1IDM&amp;data=04%7C01%7COLawrence%40cpacanada.ca%7Cff3cca92c547414be09508d8cebbbc05%7C39e3566e8a9548908a14b6054c752634%7C1%7C0%7C637486653051690022%7CUnknown%7CTWFpbGZsb3d8eyJWIjoiMC4wLjAwMDAiLCJQIjoiV2luMzIiLCJBTiI6Ik1haWwiLCJXVCI6Mn0%3D%7C3000&amp;sdata=InoH0XxqOW0jwjS5WxV0ZMSj9I5%2Bb5HkSUAWA8FP8X8%3D&amp;reserved=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To present the ppt, launch Flipping book. </a:t>
            </a:r>
            <a:r>
              <a:rPr lang="en-US" sz="1100" dirty="0">
                <a:latin typeface="Arial" panose="020B0604020202020204" pitchFamily="34" charset="0"/>
                <a:cs typeface="Arial" panose="020B0604020202020204" pitchFamily="34" charset="0"/>
              </a:rPr>
              <a:t>Copy and paste this link in your browser:</a:t>
            </a:r>
          </a:p>
          <a:p>
            <a:r>
              <a:rPr lang="en-US" sz="1100" dirty="0">
                <a:latin typeface="Arial" panose="020B0604020202020204" pitchFamily="34" charset="0"/>
                <a:cs typeface="Arial" panose="020B0604020202020204" pitchFamily="34" charset="0"/>
              </a:rPr>
              <a:t>https://online.flippingbook.com/view/82907479/</a:t>
            </a:r>
          </a:p>
          <a:p>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a:p>
            <a:r>
              <a:rPr lang="en-US" sz="1100" b="1" dirty="0">
                <a:latin typeface="Arial" panose="020B0604020202020204" pitchFamily="34" charset="0"/>
                <a:cs typeface="Arial" panose="020B0604020202020204" pitchFamily="34" charset="0"/>
              </a:rPr>
              <a:t>Learning objective: </a:t>
            </a:r>
            <a:r>
              <a:rPr lang="en-US" sz="1100" dirty="0">
                <a:latin typeface="Arial" panose="020B0604020202020204" pitchFamily="34" charset="0"/>
                <a:cs typeface="Arial" panose="020B0604020202020204" pitchFamily="34" charset="0"/>
              </a:rPr>
              <a:t>Small changes make big differences. Saving is a mindset which we have to train ourselves to keep top of mind when making daily financial choices.</a:t>
            </a:r>
          </a:p>
          <a:p>
            <a:endParaRPr lang="en-US" sz="1100" dirty="0">
              <a:latin typeface="Arial" panose="020B0604020202020204" pitchFamily="34" charset="0"/>
              <a:cs typeface="Arial" panose="020B0604020202020204" pitchFamily="34" charset="0"/>
            </a:endParaRPr>
          </a:p>
          <a:p>
            <a:r>
              <a:rPr lang="en-US" sz="1100" b="1" dirty="0">
                <a:latin typeface="Arial" panose="020B0604020202020204" pitchFamily="34" charset="0"/>
                <a:cs typeface="Arial" panose="020B0604020202020204" pitchFamily="34" charset="0"/>
              </a:rPr>
              <a:t>Introduction and Lesson Set-up</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Briefly introduce yourself (if necessary).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Introduction should only take five minutes.</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Briefly outline the </a:t>
            </a:r>
            <a:r>
              <a:rPr lang="en-US" sz="1100" dirty="0">
                <a:solidFill>
                  <a:schemeClr val="tx1"/>
                </a:solidFill>
                <a:latin typeface="Arial" panose="020B0604020202020204" pitchFamily="34" charset="0"/>
                <a:cs typeface="Arial" panose="020B0604020202020204" pitchFamily="34" charset="0"/>
              </a:rPr>
              <a:t>structure of the lesson plan and what they can expect for the next 30-40 minutes.</a:t>
            </a:r>
          </a:p>
          <a:p>
            <a:pPr marL="181240" indent="-181240">
              <a:buFont typeface="Arial" panose="020B0604020202020204" pitchFamily="34" charset="0"/>
              <a:buChar char="•"/>
            </a:pPr>
            <a:r>
              <a:rPr lang="en-US" sz="1100" dirty="0">
                <a:solidFill>
                  <a:schemeClr val="tx1"/>
                </a:solidFill>
                <a:latin typeface="Arial" panose="020B0604020202020204" pitchFamily="34" charset="0"/>
                <a:cs typeface="Arial" panose="020B0604020202020204" pitchFamily="34" charset="0"/>
              </a:rPr>
              <a:t>After the introduction, tell students that they can download the “Presentation Bingo” cards (can </a:t>
            </a:r>
            <a:r>
              <a:rPr lang="en-US" sz="1100" dirty="0">
                <a:latin typeface="Arial" panose="020B0604020202020204" pitchFamily="34" charset="0"/>
                <a:cs typeface="Arial" panose="020B0604020202020204" pitchFamily="34" charset="0"/>
              </a:rPr>
              <a:t>be found in the resource section).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Tell the students to follow along and that every time they hear a word that’s on their card, they are to place an “X” on it.</a:t>
            </a:r>
          </a:p>
        </p:txBody>
      </p:sp>
      <p:sp>
        <p:nvSpPr>
          <p:cNvPr id="4" name="Slide Number Placeholder 3"/>
          <p:cNvSpPr>
            <a:spLocks noGrp="1"/>
          </p:cNvSpPr>
          <p:nvPr>
            <p:ph type="sldNum" sz="quarter" idx="5"/>
          </p:nvPr>
        </p:nvSpPr>
        <p:spPr/>
        <p:txBody>
          <a:bodyPr/>
          <a:lstStyle/>
          <a:p>
            <a:fld id="{A6EBF467-0883-4319-B244-71BF050A914F}" type="slidenum">
              <a:rPr lang="en-US" smtClean="0"/>
              <a:t>1</a:t>
            </a:fld>
            <a:endParaRPr lang="en-US"/>
          </a:p>
        </p:txBody>
      </p:sp>
    </p:spTree>
    <p:extLst>
      <p:ext uri="{BB962C8B-B14F-4D97-AF65-F5344CB8AC3E}">
        <p14:creationId xmlns:p14="http://schemas.microsoft.com/office/powerpoint/2010/main" val="61269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Closing</a:t>
            </a:r>
            <a:r>
              <a:rPr lang="en-US" sz="1100" dirty="0">
                <a:latin typeface="Arial" panose="020B0604020202020204" pitchFamily="34" charset="0"/>
                <a:cs typeface="Arial" panose="020B0604020202020204" pitchFamily="34" charset="0"/>
              </a:rPr>
              <a:t>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Ask students what they learned and what they will remember from the presentation.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Answer any questions they may have.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Reinforce the learning objective: Small changes make big differences. Saving is a mindset which we have to train ourselves to keep top of mind when making daily financial choices.</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Encourage students to use the chat feature included in whatever platform you are using (i.e. Zoom, Skype, Teams). </a:t>
            </a: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710CF1E-E9E0-4712-9FE2-D09D51E10904}" type="slidenum">
              <a:rPr lang="en-US" smtClean="0"/>
              <a:t>10</a:t>
            </a:fld>
            <a:endParaRPr lang="en-US"/>
          </a:p>
        </p:txBody>
      </p:sp>
    </p:spTree>
    <p:extLst>
      <p:ext uri="{BB962C8B-B14F-4D97-AF65-F5344CB8AC3E}">
        <p14:creationId xmlns:p14="http://schemas.microsoft.com/office/powerpoint/2010/main" val="965238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100" b="1" dirty="0">
                <a:latin typeface="Arial" panose="020B0604020202020204" pitchFamily="34" charset="0"/>
                <a:cs typeface="Arial" panose="020B0604020202020204" pitchFamily="34" charset="0"/>
              </a:rPr>
              <a:t>Evaluation</a:t>
            </a:r>
            <a:endParaRPr lang="en-US" sz="1100" dirty="0">
              <a:latin typeface="Arial" panose="020B0604020202020204" pitchFamily="34" charset="0"/>
              <a:cs typeface="Arial" panose="020B0604020202020204" pitchFamily="34" charset="0"/>
            </a:endParaRP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Encourage students to complete the “My Financial Literacy Exit Ticket” and collect feedback. </a:t>
            </a: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710CF1E-E9E0-4712-9FE2-D09D51E10904}" type="slidenum">
              <a:rPr lang="en-US" smtClean="0"/>
              <a:t>11</a:t>
            </a:fld>
            <a:endParaRPr lang="en-US"/>
          </a:p>
        </p:txBody>
      </p:sp>
    </p:spTree>
    <p:extLst>
      <p:ext uri="{BB962C8B-B14F-4D97-AF65-F5344CB8AC3E}">
        <p14:creationId xmlns:p14="http://schemas.microsoft.com/office/powerpoint/2010/main" val="1966024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5"/>
          </p:nvPr>
        </p:nvSpPr>
        <p:spPr/>
        <p:txBody>
          <a:bodyPr/>
          <a:lstStyle/>
          <a:p>
            <a:pPr defTabSz="966612">
              <a:defRPr/>
            </a:pPr>
            <a:fld id="{39CAFCB4-A002-4702-A0FC-1B8BF1A7CEAA}" type="slidenum">
              <a:rPr lang="en-US">
                <a:solidFill>
                  <a:prstClr val="black"/>
                </a:solidFill>
                <a:latin typeface="Calibri" panose="020F0502020204030204"/>
              </a:rPr>
              <a:pPr defTabSz="966612">
                <a:defRPr/>
              </a:pPr>
              <a:t>12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001301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5"/>
          </p:nvPr>
        </p:nvSpPr>
        <p:spPr/>
        <p:txBody>
          <a:bodyPr/>
          <a:lstStyle/>
          <a:p>
            <a:pPr defTabSz="966612">
              <a:defRPr/>
            </a:pPr>
            <a:fld id="{D710CF1E-E9E0-4712-9FE2-D09D51E10904}" type="slidenum">
              <a:rPr lang="en-US">
                <a:solidFill>
                  <a:prstClr val="black"/>
                </a:solidFill>
                <a:latin typeface="Calibri" panose="020F0502020204030204"/>
              </a:rPr>
              <a:pPr defTabSz="966612">
                <a:defRPr/>
              </a:pPr>
              <a:t>13</a:t>
            </a:fld>
            <a:endParaRPr lang="en-US">
              <a:solidFill>
                <a:prstClr val="black"/>
              </a:solidFill>
              <a:latin typeface="Calibri" panose="020F0502020204030204"/>
            </a:endParaRPr>
          </a:p>
        </p:txBody>
      </p:sp>
    </p:spTree>
    <p:extLst>
      <p:ext uri="{BB962C8B-B14F-4D97-AF65-F5344CB8AC3E}">
        <p14:creationId xmlns:p14="http://schemas.microsoft.com/office/powerpoint/2010/main" val="4623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altLang="en-US" sz="1100" dirty="0">
                <a:latin typeface="Arial" panose="020B0604020202020204" pitchFamily="34" charset="0"/>
                <a:cs typeface="Arial" panose="020B0604020202020204" pitchFamily="34" charset="0"/>
              </a:rPr>
              <a:t>Please read this chart verbatim to all attendees with the objective of eliminating any legal liability that might arise from any attendee acting upon the information contained in this presentation without getting </a:t>
            </a:r>
            <a:r>
              <a:rPr lang="en-CA" altLang="en-US" sz="1100" u="sng" dirty="0">
                <a:latin typeface="Arial" panose="020B0604020202020204" pitchFamily="34" charset="0"/>
                <a:cs typeface="Arial" panose="020B0604020202020204" pitchFamily="34" charset="0"/>
              </a:rPr>
              <a:t>additiona</a:t>
            </a:r>
            <a:r>
              <a:rPr lang="en-CA" altLang="en-US" sz="1100" dirty="0">
                <a:latin typeface="Arial" panose="020B0604020202020204" pitchFamily="34" charset="0"/>
                <a:cs typeface="Arial" panose="020B0604020202020204" pitchFamily="34" charset="0"/>
              </a:rPr>
              <a:t>l professional advice.</a:t>
            </a:r>
          </a:p>
          <a:p>
            <a:r>
              <a:rPr lang="en-US" altLang="en-US" sz="1100" dirty="0">
                <a:latin typeface="Arial" panose="020B0604020202020204" pitchFamily="34" charset="0"/>
                <a:cs typeface="Arial" panose="020B0604020202020204" pitchFamily="34" charset="0"/>
              </a:rPr>
              <a:t> </a:t>
            </a:r>
          </a:p>
          <a:p>
            <a:pPr eaLnBrk="1" hangingPunct="1"/>
            <a:endParaRPr lang="en-US" alt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Savings Introduction</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Tell the class the five basic aspects of money:</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Earn</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Save</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Spend</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Share </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Invest </a:t>
            </a:r>
          </a:p>
          <a:p>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3</a:t>
            </a:fld>
            <a:endParaRPr lang="en-US"/>
          </a:p>
        </p:txBody>
      </p:sp>
    </p:spTree>
    <p:extLst>
      <p:ext uri="{BB962C8B-B14F-4D97-AF65-F5344CB8AC3E}">
        <p14:creationId xmlns:p14="http://schemas.microsoft.com/office/powerpoint/2010/main" val="313763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Discussion</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Open the virtual class up to a short discussion: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Take approximately 10 minutes to get to know the class and assess how familiar they are with the concept of saving, starting with: </a:t>
            </a:r>
          </a:p>
          <a:p>
            <a:pPr marL="664546" lvl="1" indent="-181240">
              <a:buFont typeface="Arial" panose="020B0604020202020204" pitchFamily="34" charset="0"/>
              <a:buChar char="•"/>
            </a:pPr>
            <a:r>
              <a:rPr lang="en-US" sz="1100" i="1" dirty="0">
                <a:latin typeface="Arial" panose="020B0604020202020204" pitchFamily="34" charset="0"/>
                <a:cs typeface="Arial" panose="020B0604020202020204" pitchFamily="34" charset="0"/>
              </a:rPr>
              <a:t>Why do we save?</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Encourage students to use the chat feature included in whatever platform you are using (i.e. Zoom, Skype, Teams). </a:t>
            </a:r>
          </a:p>
          <a:p>
            <a:pPr marL="181240" indent="-181240">
              <a:buFont typeface="Arial" panose="020B0604020202020204" pitchFamily="34" charset="0"/>
              <a:buChar char="•"/>
            </a:pPr>
            <a:endParaRPr lang="en-US" sz="1100" dirty="0">
              <a:latin typeface="Arial" panose="020B0604020202020204" pitchFamily="34" charset="0"/>
              <a:cs typeface="Arial" panose="020B0604020202020204" pitchFamily="34" charset="0"/>
            </a:endParaRP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Some possible answers: </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Why do we save? – We save so that we can plan for the future and achieve our goals. </a:t>
            </a:r>
          </a:p>
          <a:p>
            <a:pPr marL="181240" indent="-181240" defTabSz="966612">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4</a:t>
            </a:fld>
            <a:endParaRPr lang="en-US"/>
          </a:p>
        </p:txBody>
      </p:sp>
    </p:spTree>
    <p:extLst>
      <p:ext uri="{BB962C8B-B14F-4D97-AF65-F5344CB8AC3E}">
        <p14:creationId xmlns:p14="http://schemas.microsoft.com/office/powerpoint/2010/main" val="159106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Discussion</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Open the virtual class up to a short discussion: </a:t>
            </a:r>
          </a:p>
          <a:p>
            <a:pPr marL="664546" lvl="1" indent="-181240">
              <a:buFont typeface="Arial" panose="020B0604020202020204" pitchFamily="34" charset="0"/>
              <a:buChar char="•"/>
            </a:pPr>
            <a:r>
              <a:rPr lang="en-US" sz="1100" i="1" dirty="0">
                <a:latin typeface="Arial" panose="020B0604020202020204" pitchFamily="34" charset="0"/>
                <a:cs typeface="Arial" panose="020B0604020202020204" pitchFamily="34" charset="0"/>
              </a:rPr>
              <a:t>When do we save?</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Encourage students to use the chat feature included in whatever platform you are using (i.e. Zoom, Skype, Teams). </a:t>
            </a:r>
          </a:p>
          <a:p>
            <a:pPr defTabSz="966612">
              <a:defRPr/>
            </a:pPr>
            <a:endParaRPr lang="en-US" sz="1100" dirty="0">
              <a:latin typeface="Arial" panose="020B0604020202020204" pitchFamily="34" charset="0"/>
              <a:cs typeface="Arial" panose="020B0604020202020204" pitchFamily="34" charset="0"/>
            </a:endParaRP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Some possible answers: </a:t>
            </a:r>
          </a:p>
          <a:p>
            <a:pPr marL="664546" lvl="1"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When to save? – There is no specific time to save but a good way to get started on saving is to remember to pay yourself first. For example, when you get paid for a chore, allowance, or receive birthday money, you can save a part of this money. </a:t>
            </a:r>
          </a:p>
          <a:p>
            <a:pPr marL="181240" indent="-181240" defTabSz="966612">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5</a:t>
            </a:fld>
            <a:endParaRPr lang="en-US"/>
          </a:p>
        </p:txBody>
      </p:sp>
    </p:spTree>
    <p:extLst>
      <p:ext uri="{BB962C8B-B14F-4D97-AF65-F5344CB8AC3E}">
        <p14:creationId xmlns:p14="http://schemas.microsoft.com/office/powerpoint/2010/main" val="4205835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Discussion</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Open the virtual class up to a short discussion: </a:t>
            </a:r>
          </a:p>
          <a:p>
            <a:pPr marL="664546" lvl="1" indent="-181240">
              <a:buFont typeface="Arial" panose="020B0604020202020204" pitchFamily="34" charset="0"/>
              <a:buChar char="•"/>
            </a:pPr>
            <a:r>
              <a:rPr lang="en-US" sz="1100" i="1" dirty="0">
                <a:latin typeface="Arial" panose="020B0604020202020204" pitchFamily="34" charset="0"/>
                <a:cs typeface="Arial" panose="020B0604020202020204" pitchFamily="34" charset="0"/>
              </a:rPr>
              <a:t>How can we save?</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Encourage students to use the chat feature included in whatever platform you are using (i.e. Zoom, Skype, Teams)</a:t>
            </a:r>
          </a:p>
          <a:p>
            <a:endParaRPr lang="en-US" sz="1100" dirty="0">
              <a:latin typeface="Arial" panose="020B0604020202020204" pitchFamily="34" charset="0"/>
              <a:cs typeface="Arial" panose="020B0604020202020204" pitchFamily="34" charset="0"/>
            </a:endParaRPr>
          </a:p>
          <a:p>
            <a:pPr defTabSz="966612">
              <a:defRPr/>
            </a:pPr>
            <a:r>
              <a:rPr lang="en-US" sz="1100" b="1" dirty="0">
                <a:latin typeface="Arial" panose="020B0604020202020204" pitchFamily="34" charset="0"/>
                <a:cs typeface="Arial" panose="020B0604020202020204" pitchFamily="34" charset="0"/>
              </a:rPr>
              <a:t>Some possible answers: </a:t>
            </a:r>
          </a:p>
          <a:p>
            <a:r>
              <a:rPr lang="en-US" sz="1100" b="1" dirty="0">
                <a:latin typeface="Arial" panose="020B0604020202020204" pitchFamily="34" charset="0"/>
                <a:cs typeface="Arial" panose="020B0604020202020204" pitchFamily="34" charset="0"/>
              </a:rPr>
              <a:t>TIP! </a:t>
            </a:r>
            <a:r>
              <a:rPr lang="en-US" sz="1100" dirty="0">
                <a:latin typeface="Arial" panose="020B0604020202020204" pitchFamily="34" charset="0"/>
                <a:cs typeface="Arial" panose="020B0604020202020204" pitchFamily="34" charset="0"/>
              </a:rPr>
              <a:t>Children at this age will have probably had some experience with saving (i.e., parents opened bank accounts). Let them know that some parents set up a bank account with their children and help them decide how much money to save (from birthdays, allowance, etc.)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Keeping children involved in the process will teach them the importance of saving money. </a:t>
            </a:r>
            <a:r>
              <a:rPr lang="en-US" sz="1100" i="1" dirty="0">
                <a:latin typeface="Arial" panose="020B0604020202020204" pitchFamily="34" charset="0"/>
                <a:cs typeface="Arial" panose="020B0604020202020204" pitchFamily="34" charset="0"/>
              </a:rPr>
              <a:t>Ways we can save? – Save in a safe place at home, open up a bank account (as mentioned earlier). </a:t>
            </a:r>
            <a:endParaRPr lang="en-US" sz="1100" dirty="0">
              <a:latin typeface="Arial" panose="020B0604020202020204" pitchFamily="34" charset="0"/>
              <a:cs typeface="Arial" panose="020B0604020202020204" pitchFamily="34" charset="0"/>
            </a:endParaRPr>
          </a:p>
          <a:p>
            <a:pPr lvl="0"/>
            <a:endParaRPr lang="en-US" sz="1100" dirty="0">
              <a:latin typeface="Arial" panose="020B0604020202020204" pitchFamily="34" charset="0"/>
              <a:cs typeface="Arial" panose="020B0604020202020204" pitchFamily="34" charset="0"/>
            </a:endParaRPr>
          </a:p>
          <a:p>
            <a:pPr lvl="1"/>
            <a:r>
              <a:rPr lang="en-US" sz="1100" dirty="0">
                <a:latin typeface="Arial" panose="020B0604020202020204" pitchFamily="34" charset="0"/>
                <a:cs typeface="Arial" panose="020B0604020202020204" pitchFamily="34" charset="0"/>
              </a:rPr>
              <a:t>Good example to use: </a:t>
            </a:r>
            <a:r>
              <a:rPr lang="en-US" sz="1100" i="1" dirty="0">
                <a:latin typeface="Arial" panose="020B0604020202020204" pitchFamily="34" charset="0"/>
                <a:cs typeface="Arial" panose="020B0604020202020204" pitchFamily="34" charset="0"/>
              </a:rPr>
              <a:t>Create a vision board (activity found in the Needs &amp; Wants module) or put images/ words in a notebook that remind you of the reason you want to save money (i.e., for a new bike, summer camp, university). Use it to motivate yourself to stay on track with your goals. </a:t>
            </a:r>
            <a:endParaRPr lang="en-US" sz="1100" dirty="0">
              <a:latin typeface="Arial" panose="020B0604020202020204" pitchFamily="34" charset="0"/>
              <a:cs typeface="Arial" panose="020B0604020202020204" pitchFamily="34" charset="0"/>
            </a:endParaRPr>
          </a:p>
          <a:p>
            <a:pPr lvl="1"/>
            <a:endParaRPr lang="en-US" sz="1100" dirty="0">
              <a:latin typeface="Arial" panose="020B0604020202020204" pitchFamily="34" charset="0"/>
              <a:cs typeface="Arial" panose="020B0604020202020204" pitchFamily="34" charset="0"/>
            </a:endParaRPr>
          </a:p>
          <a:p>
            <a:pPr lvl="1"/>
            <a:r>
              <a:rPr lang="en-US" sz="1100" dirty="0">
                <a:latin typeface="Arial" panose="020B0604020202020204" pitchFamily="34" charset="0"/>
                <a:cs typeface="Arial" panose="020B0604020202020204" pitchFamily="34" charset="0"/>
              </a:rPr>
              <a:t>Good example to use: </a:t>
            </a:r>
            <a:r>
              <a:rPr lang="en-US" sz="1100" i="1" dirty="0">
                <a:latin typeface="Arial" panose="020B0604020202020204" pitchFamily="34" charset="0"/>
                <a:cs typeface="Arial" panose="020B0604020202020204" pitchFamily="34" charset="0"/>
              </a:rPr>
              <a:t>Save a percentage of your money in a safe place, under lock and key, so that you are not tempted to spend it just because it is in your wallet. </a:t>
            </a:r>
            <a:endParaRPr lang="en-US" sz="1100" dirty="0">
              <a:latin typeface="Arial" panose="020B0604020202020204" pitchFamily="34" charset="0"/>
              <a:cs typeface="Arial" panose="020B0604020202020204" pitchFamily="34" charset="0"/>
            </a:endParaRPr>
          </a:p>
          <a:p>
            <a:pPr defTabSz="966612">
              <a:defRPr/>
            </a:pPr>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6</a:t>
            </a:fld>
            <a:endParaRPr lang="en-US"/>
          </a:p>
        </p:txBody>
      </p:sp>
    </p:spTree>
    <p:extLst>
      <p:ext uri="{BB962C8B-B14F-4D97-AF65-F5344CB8AC3E}">
        <p14:creationId xmlns:p14="http://schemas.microsoft.com/office/powerpoint/2010/main" val="1376536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Discussion</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Open the virtual class up to a short discussion: </a:t>
            </a:r>
          </a:p>
          <a:p>
            <a:pPr marL="664546" lvl="1" indent="-181240">
              <a:buFont typeface="Arial" panose="020B0604020202020204" pitchFamily="34" charset="0"/>
              <a:buChar char="•"/>
            </a:pPr>
            <a:r>
              <a:rPr lang="en-US" sz="1100" i="1" dirty="0">
                <a:latin typeface="Arial" panose="020B0604020202020204" pitchFamily="34" charset="0"/>
                <a:cs typeface="Arial" panose="020B0604020202020204" pitchFamily="34" charset="0"/>
              </a:rPr>
              <a:t>Who is your saving role model and why?</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Encourage students to use the chat feature included in whatever platform you are using (i.e. Zoom, Skype, Teams). </a:t>
            </a:r>
          </a:p>
          <a:p>
            <a:pPr defTabSz="966612">
              <a:defRPr/>
            </a:pPr>
            <a:endParaRPr lang="en-US" sz="1100" dirty="0">
              <a:latin typeface="Arial" panose="020B0604020202020204" pitchFamily="34" charset="0"/>
              <a:cs typeface="Arial" panose="020B0604020202020204" pitchFamily="34" charset="0"/>
            </a:endParaRPr>
          </a:p>
          <a:p>
            <a:pPr defTabSz="966612">
              <a:defRPr/>
            </a:pPr>
            <a:r>
              <a:rPr lang="en-US" sz="1100" b="1" dirty="0">
                <a:latin typeface="Arial" panose="020B0604020202020204" pitchFamily="34" charset="0"/>
                <a:cs typeface="Arial" panose="020B0604020202020204" pitchFamily="34" charset="0"/>
              </a:rPr>
              <a:t>Some possible answers:</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Some students may suggest their parents, older siblings or even friends are their saving role model. Ask them why that person is their saving role model. </a:t>
            </a: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7</a:t>
            </a:fld>
            <a:endParaRPr lang="en-US"/>
          </a:p>
        </p:txBody>
      </p:sp>
    </p:spTree>
    <p:extLst>
      <p:ext uri="{BB962C8B-B14F-4D97-AF65-F5344CB8AC3E}">
        <p14:creationId xmlns:p14="http://schemas.microsoft.com/office/powerpoint/2010/main" val="1564455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Activity – Case Study: A Day in the Life of Suzie Spender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Tell students to download the “Suzie Spender” case study to each group (can be found in the resource section).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Tell students that they are to watch the short video of Suzie Spender and answer the attached question sheet. The goal of this exercise is to identify areas where Suzie saved money and where she could have done better.</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Play the short video of Suzie Spender video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Give students roughly 10 minutes to complete the case study. During this time, answer any questions students may have, encouraging them to post them in the chat feature of the virtual platform you are using. </a:t>
            </a:r>
          </a:p>
          <a:p>
            <a:endParaRPr lang="en-US" sz="1100" b="1" dirty="0">
              <a:latin typeface="Arial" panose="020B0604020202020204" pitchFamily="34" charset="0"/>
              <a:cs typeface="Arial" panose="020B0604020202020204" pitchFamily="34" charset="0"/>
            </a:endParaRPr>
          </a:p>
          <a:p>
            <a:r>
              <a:rPr lang="en-US" sz="1100" b="1" dirty="0">
                <a:latin typeface="Arial" panose="020B0604020202020204" pitchFamily="34" charset="0"/>
                <a:cs typeface="Arial" panose="020B0604020202020204" pitchFamily="34" charset="0"/>
              </a:rPr>
              <a:t>Video - </a:t>
            </a:r>
            <a:r>
              <a:rPr lang="en-US" sz="1100" u="sng" dirty="0">
                <a:solidFill>
                  <a:srgbClr val="0000FF"/>
                </a:solidFill>
                <a:latin typeface="Arial" panose="020B0604020202020204" pitchFamily="34" charset="0"/>
                <a:ea typeface="Times New Roman" panose="02020603050405020304" pitchFamily="18" charset="0"/>
                <a:cs typeface="Arial" panose="020B0604020202020204" pitchFamily="34" charset="0"/>
                <a:hlinkClick r:id="rId3"/>
              </a:rPr>
              <a:t>https://www.youtube.com/watch?v=03d89hm1IDM</a:t>
            </a:r>
            <a:endParaRPr lang="en-US" sz="1100" dirty="0">
              <a:latin typeface="Arial" panose="020B0604020202020204" pitchFamily="34" charset="0"/>
              <a:cs typeface="Arial" panose="020B0604020202020204" pitchFamily="34" charset="0"/>
            </a:endParaRP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8</a:t>
            </a:fld>
            <a:endParaRPr lang="en-US"/>
          </a:p>
        </p:txBody>
      </p:sp>
    </p:spTree>
    <p:extLst>
      <p:ext uri="{BB962C8B-B14F-4D97-AF65-F5344CB8AC3E}">
        <p14:creationId xmlns:p14="http://schemas.microsoft.com/office/powerpoint/2010/main" val="1948297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latin typeface="Arial" panose="020B0604020202020204" pitchFamily="34" charset="0"/>
                <a:cs typeface="Arial" panose="020B0604020202020204" pitchFamily="34" charset="0"/>
              </a:rPr>
              <a:t>Activity – Take-Up &amp; Discussion </a:t>
            </a:r>
          </a:p>
          <a:p>
            <a:pPr marL="181240" indent="-181240" defTabSz="966612">
              <a:buFont typeface="Arial" panose="020B0604020202020204" pitchFamily="34" charset="0"/>
              <a:buChar char="•"/>
              <a:defRPr/>
            </a:pPr>
            <a:r>
              <a:rPr lang="en-US" sz="1100" dirty="0">
                <a:latin typeface="Arial" panose="020B0604020202020204" pitchFamily="34" charset="0"/>
                <a:cs typeface="Arial" panose="020B0604020202020204" pitchFamily="34" charset="0"/>
              </a:rPr>
              <a:t>Open up the discussion from students to share answers and ideas on how/where Suzie Spender could have saved money. Encourage students to use the chat feature included in whatever platform you are using (i.e. Zoom, Skype, Teams). </a:t>
            </a:r>
          </a:p>
          <a:p>
            <a:pPr marL="181240" indent="-181240">
              <a:buFont typeface="Arial" panose="020B0604020202020204" pitchFamily="34" charset="0"/>
              <a:buChar char="•"/>
            </a:pPr>
            <a:r>
              <a:rPr lang="en-US" sz="1100" dirty="0">
                <a:latin typeface="Arial" panose="020B0604020202020204" pitchFamily="34" charset="0"/>
                <a:cs typeface="Arial" panose="020B0604020202020204" pitchFamily="34" charset="0"/>
              </a:rPr>
              <a:t>Use the “Suzie Spender Answer Key” as a guideline when leading discussion (can be found in the resource section). </a:t>
            </a: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9</a:t>
            </a:fld>
            <a:endParaRPr lang="en-US"/>
          </a:p>
        </p:txBody>
      </p:sp>
    </p:spTree>
    <p:extLst>
      <p:ext uri="{BB962C8B-B14F-4D97-AF65-F5344CB8AC3E}">
        <p14:creationId xmlns:p14="http://schemas.microsoft.com/office/powerpoint/2010/main" val="3549033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C5ED9E7-E6DA-44EA-8B79-6CD19EEDCE15}" type="datetime1">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942644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1D36C2-AFE6-49D7-9ACB-09BDEA4718DF}" type="datetime1">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994388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E80D86-BB94-4257-846D-FD46A3149BA6}" type="datetime1">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392746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dirty="0"/>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dirty="0"/>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pPr/>
              <a:t>‹#›</a:t>
            </a:fld>
            <a:endParaRPr lang="en-US" dirty="0"/>
          </a:p>
        </p:txBody>
      </p:sp>
    </p:spTree>
    <p:extLst>
      <p:ext uri="{BB962C8B-B14F-4D97-AF65-F5344CB8AC3E}">
        <p14:creationId xmlns:p14="http://schemas.microsoft.com/office/powerpoint/2010/main" val="836093526"/>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2493224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94D8D961-3B03-437C-ACFD-836B64718ACA}"/>
              </a:ext>
            </a:extLst>
          </p:cNvPr>
          <p:cNvSpPr>
            <a:spLocks noGrp="1"/>
          </p:cNvSpPr>
          <p:nvPr>
            <p:ph type="dt" sz="half" idx="10"/>
          </p:nvPr>
        </p:nvSpPr>
        <p:spPr/>
        <p:txBody>
          <a:bodyPr/>
          <a:lstStyle/>
          <a:p>
            <a:fld id="{B63F523D-EDAB-494B-A0EC-668318C13932}" type="datetime1">
              <a:rPr lang="en-US" smtClean="0"/>
              <a:t>6/22/2021</a:t>
            </a:fld>
            <a:endParaRPr lang="en-US"/>
          </a:p>
        </p:txBody>
      </p:sp>
      <p:sp>
        <p:nvSpPr>
          <p:cNvPr id="8" name="Footer Placeholder 7">
            <a:extLst>
              <a:ext uri="{FF2B5EF4-FFF2-40B4-BE49-F238E27FC236}">
                <a16:creationId xmlns:a16="http://schemas.microsoft.com/office/drawing/2014/main" id="{3CEA7544-0679-405F-86D0-280C0A5549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0940294-1265-4EA8-8735-F7C20D66F411}"/>
              </a:ext>
            </a:extLst>
          </p:cNvPr>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22002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83CACA-740E-4A04-A475-B3F7CE959C2F}" type="datetime1">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28894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33CC4F-A0F4-4FC8-8DB7-B0A7E4388BD1}" type="datetime1">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812465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1D0C4BF-AF2B-4D5B-AFD1-DAF9DB54BFCA}" type="datetime1">
              <a:rPr lang="en-US" smtClean="0"/>
              <a:t>6/22/2021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976382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EE90E7-7F47-49AD-AA93-12919A90A3FF}" type="datetime1">
              <a:rPr lang="en-US" smtClean="0"/>
              <a:t>6/22/2021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248772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FCC192-CFED-4D0E-BA11-94B3DB9BF63C}" type="datetime1">
              <a:rPr lang="en-US" smtClean="0"/>
              <a:t>6/22/2021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076466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A2F2A27-3027-4C80-824C-A7DA6E327E77}" type="datetime1">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450260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E365960-18F1-44D1-9839-C0C7A5C54D1F}" type="datetime1">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513484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3467D0D-C793-435A-812F-1BA8F7EAB256}" type="datetime1">
              <a:rPr lang="en-US" smtClean="0"/>
              <a:t>6/22/2021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dirty="0"/>
          </a:p>
        </p:txBody>
      </p:sp>
    </p:spTree>
    <p:extLst>
      <p:ext uri="{BB962C8B-B14F-4D97-AF65-F5344CB8AC3E}">
        <p14:creationId xmlns:p14="http://schemas.microsoft.com/office/powerpoint/2010/main" val="18430604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surveymonkey.com/r/7MLLPNR"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hyperlink" Target="http://www.cpacanada.ca/finlitrequestsession" TargetMode="External"/><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hyperlink" Target="mailto:financialliteracy@cpacanada.ca" TargetMode="External"/><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cpacanada.ca/financialliteracy"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03d89hm1IDM?feature=oembed" TargetMode="Externa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llustration of a pink piggy bank surrounded by gold coins">
            <a:extLst>
              <a:ext uri="{FF2B5EF4-FFF2-40B4-BE49-F238E27FC236}">
                <a16:creationId xmlns:a16="http://schemas.microsoft.com/office/drawing/2014/main" id="{69F1CDDC-B503-4AC5-A013-28597E5C5A6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pic>
        <p:nvPicPr>
          <p:cNvPr id="4" name="Picture 3" descr="Chartered Professional Accountants ">
            <a:extLst>
              <a:ext uri="{FF2B5EF4-FFF2-40B4-BE49-F238E27FC236}">
                <a16:creationId xmlns:a16="http://schemas.microsoft.com/office/drawing/2014/main" id="{7BA84B41-FABD-4F47-BD09-2E2380F0F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94" y="132964"/>
            <a:ext cx="2242199" cy="1005501"/>
          </a:xfrm>
          <a:prstGeom prst="rect">
            <a:avLst/>
          </a:prstGeom>
        </p:spPr>
      </p:pic>
      <p:sp>
        <p:nvSpPr>
          <p:cNvPr id="5" name="Title 10">
            <a:extLst>
              <a:ext uri="{FF2B5EF4-FFF2-40B4-BE49-F238E27FC236}">
                <a16:creationId xmlns:a16="http://schemas.microsoft.com/office/drawing/2014/main" id="{B5AB6CBF-BFD4-4AFA-AEA1-5AF50B0FD556}"/>
              </a:ext>
            </a:extLst>
          </p:cNvPr>
          <p:cNvSpPr txBox="1">
            <a:spLocks noGrp="1"/>
          </p:cNvSpPr>
          <p:nvPr>
            <p:ph type="ctrTitle"/>
          </p:nvPr>
        </p:nvSpPr>
        <p:spPr>
          <a:xfrm>
            <a:off x="628650" y="1636346"/>
            <a:ext cx="4477922" cy="210057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1200"/>
              </a:spcBef>
              <a:defRPr/>
            </a:pPr>
            <a:r>
              <a:rPr lang="en-US" sz="4800" dirty="0">
                <a:solidFill>
                  <a:schemeClr val="bg1"/>
                </a:solidFill>
                <a:latin typeface="Arial" panose="020B0604020202020204" pitchFamily="34" charset="0"/>
                <a:ea typeface="+mn-ea"/>
                <a:cs typeface="Arial" panose="020B0604020202020204" pitchFamily="34" charset="0"/>
              </a:rPr>
              <a:t>Savings and Bank Accounts</a:t>
            </a:r>
            <a:br>
              <a:rPr lang="en-US" sz="4800" dirty="0">
                <a:solidFill>
                  <a:schemeClr val="bg1"/>
                </a:solidFill>
                <a:latin typeface="Arial" panose="020B0604020202020204" pitchFamily="34" charset="0"/>
                <a:ea typeface="+mn-ea"/>
                <a:cs typeface="Arial" panose="020B0604020202020204" pitchFamily="34" charset="0"/>
              </a:rPr>
            </a:br>
            <a:br>
              <a:rPr lang="en-US" sz="2400" dirty="0">
                <a:solidFill>
                  <a:schemeClr val="bg1"/>
                </a:solidFill>
                <a:latin typeface="Arial" panose="020B0604020202020204" pitchFamily="34" charset="0"/>
                <a:ea typeface="+mn-ea"/>
                <a:cs typeface="Arial" panose="020B0604020202020204" pitchFamily="34" charset="0"/>
              </a:rPr>
            </a:br>
            <a:endParaRPr lang="en-US" sz="1200" dirty="0">
              <a:solidFill>
                <a:schemeClr val="bg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0612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1650620"/>
            <a:ext cx="7561385" cy="2381796"/>
          </a:xfrm>
        </p:spPr>
        <p:txBody>
          <a:bodyPr anchor="t">
            <a:normAutofit/>
          </a:bodyPr>
          <a:lstStyle/>
          <a:p>
            <a:r>
              <a:rPr lang="en-US" sz="4950" b="1" dirty="0">
                <a:latin typeface="Arial" panose="020B0604020202020204" pitchFamily="34" charset="0"/>
                <a:cs typeface="Arial" panose="020B0604020202020204" pitchFamily="34" charset="0"/>
              </a:rPr>
              <a:t>What did you learn from today’s workshop?</a:t>
            </a:r>
          </a:p>
        </p:txBody>
      </p:sp>
      <p:sp>
        <p:nvSpPr>
          <p:cNvPr id="4" name="TextBox 3">
            <a:extLst>
              <a:ext uri="{FF2B5EF4-FFF2-40B4-BE49-F238E27FC236}">
                <a16:creationId xmlns:a16="http://schemas.microsoft.com/office/drawing/2014/main" id="{893B5199-E972-4456-B63F-94491E2DA999}"/>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259EFECC-8AE4-4300-B754-A35285E1CDC5}"/>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10</a:t>
            </a:fld>
            <a:endParaRPr lang="en-US" dirty="0">
              <a:solidFill>
                <a:schemeClr val="tx1"/>
              </a:solidFill>
            </a:endParaRPr>
          </a:p>
        </p:txBody>
      </p:sp>
    </p:spTree>
    <p:extLst>
      <p:ext uri="{BB962C8B-B14F-4D97-AF65-F5344CB8AC3E}">
        <p14:creationId xmlns:p14="http://schemas.microsoft.com/office/powerpoint/2010/main" val="3298740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4B68-28BA-4355-8F75-8DE14B3796C9}"/>
              </a:ext>
            </a:extLst>
          </p:cNvPr>
          <p:cNvSpPr>
            <a:spLocks noGrp="1"/>
          </p:cNvSpPr>
          <p:nvPr>
            <p:ph type="title"/>
          </p:nvPr>
        </p:nvSpPr>
        <p:spPr/>
        <p:txBody>
          <a:bodyPr>
            <a:normAutofit/>
          </a:bodyPr>
          <a:lstStyle/>
          <a:p>
            <a:pPr algn="ctr"/>
            <a:r>
              <a:rPr lang="en-US" sz="2800" b="1" dirty="0">
                <a:latin typeface="Arial" panose="020B0604020202020204" pitchFamily="34" charset="0"/>
                <a:cs typeface="Arial" panose="020B0604020202020204" pitchFamily="34" charset="0"/>
              </a:rPr>
              <a:t>My Financial Literacy Exit Ticket</a:t>
            </a:r>
          </a:p>
        </p:txBody>
      </p:sp>
      <p:sp>
        <p:nvSpPr>
          <p:cNvPr id="5" name="Content Placeholder 4">
            <a:extLst>
              <a:ext uri="{FF2B5EF4-FFF2-40B4-BE49-F238E27FC236}">
                <a16:creationId xmlns:a16="http://schemas.microsoft.com/office/drawing/2014/main" id="{44472FC8-4B9F-4CAD-913F-E58B233C360E}"/>
              </a:ext>
            </a:extLst>
          </p:cNvPr>
          <p:cNvSpPr>
            <a:spLocks noGrp="1"/>
          </p:cNvSpPr>
          <p:nvPr>
            <p:ph idx="1"/>
          </p:nvPr>
        </p:nvSpPr>
        <p:spPr>
          <a:xfrm>
            <a:off x="628650" y="1209199"/>
            <a:ext cx="7886700" cy="497681"/>
          </a:xfrm>
        </p:spPr>
        <p:txBody>
          <a:bodyPr>
            <a:normAutofit/>
          </a:bodyPr>
          <a:lstStyle/>
          <a:p>
            <a:pPr marL="0" indent="0" algn="ctr">
              <a:buNone/>
            </a:pPr>
            <a:r>
              <a:rPr lang="en-US" sz="1400" dirty="0">
                <a:hlinkClick r:id="rId3"/>
              </a:rPr>
              <a:t>https://www.surveymonkey.com/r/7MLLPNR</a:t>
            </a:r>
            <a:endParaRPr lang="en-US" sz="1400" dirty="0"/>
          </a:p>
          <a:p>
            <a:pPr marL="0" indent="0" algn="ctr">
              <a:buNone/>
            </a:pPr>
            <a:endParaRPr lang="en-US"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11</a:t>
            </a:fld>
            <a:endParaRPr lang="en-US" dirty="0">
              <a:solidFill>
                <a:schemeClr val="tx1"/>
              </a:solidFill>
            </a:endParaRPr>
          </a:p>
        </p:txBody>
      </p:sp>
      <p:pic>
        <p:nvPicPr>
          <p:cNvPr id="9" name="Picture 8">
            <a:extLst>
              <a:ext uri="{FF2B5EF4-FFF2-40B4-BE49-F238E27FC236}">
                <a16:creationId xmlns:a16="http://schemas.microsoft.com/office/drawing/2014/main" id="{2F227FE1-2D38-4826-834C-8DF90FFCF0A8}"/>
              </a:ext>
            </a:extLst>
          </p:cNvPr>
          <p:cNvPicPr>
            <a:picLocks noChangeAspect="1"/>
          </p:cNvPicPr>
          <p:nvPr/>
        </p:nvPicPr>
        <p:blipFill>
          <a:blip r:embed="rId4">
            <a:extLst>
              <a:ext uri="{28A0092B-C50C-407E-A947-70E740481C1C}">
                <a14:useLocalDpi xmlns:a14="http://schemas.microsoft.com/office/drawing/2010/main" val="0"/>
              </a:ext>
            </a:extLst>
          </a:blip>
          <a:srcRect t="29" b="29"/>
          <a:stretch/>
        </p:blipFill>
        <p:spPr>
          <a:xfrm>
            <a:off x="2689934" y="1686601"/>
            <a:ext cx="3764131" cy="34568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2697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nvPr>
        </p:nvSpPr>
        <p:spPr>
          <a:xfrm>
            <a:off x="628650" y="273844"/>
            <a:ext cx="7886700" cy="646331"/>
          </a:xfrm>
        </p:spPr>
        <p:txBody>
          <a:bodyPr>
            <a:normAutofit/>
          </a:bodyPr>
          <a:lstStyle/>
          <a:p>
            <a:pPr algn="ctr"/>
            <a:r>
              <a:rPr lang="en-US" sz="2800" b="1" dirty="0">
                <a:latin typeface="Arial" panose="020B0604020202020204" pitchFamily="34" charset="0"/>
                <a:cs typeface="Arial" panose="020B0604020202020204" pitchFamily="34" charset="0"/>
              </a:rPr>
              <a:t>Request a financial literacy session</a:t>
            </a:r>
          </a:p>
        </p:txBody>
      </p:sp>
      <p:pic>
        <p:nvPicPr>
          <p:cNvPr id="14" name="Picture Placeholder 13" descr="Dollar with solid fill">
            <a:extLst>
              <a:ext uri="{FF2B5EF4-FFF2-40B4-BE49-F238E27FC236}">
                <a16:creationId xmlns:a16="http://schemas.microsoft.com/office/drawing/2014/main" id="{73004DE1-C4FF-4967-BD53-4CD71E6031BC}"/>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76" r="176"/>
          <a:stretch/>
        </p:blipFill>
        <p:spPr>
          <a:xfrm>
            <a:off x="676275" y="1906525"/>
            <a:ext cx="1009650" cy="1013222"/>
          </a:xfrm>
        </p:spPr>
      </p:pic>
      <p:pic>
        <p:nvPicPr>
          <p:cNvPr id="16" name="Picture Placeholder 15" descr="Volunteer icon">
            <a:extLst>
              <a:ext uri="{FF2B5EF4-FFF2-40B4-BE49-F238E27FC236}">
                <a16:creationId xmlns:a16="http://schemas.microsoft.com/office/drawing/2014/main" id="{712AE321-EAF3-4B88-90F5-A76A36FF08E9}"/>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2931" b="2931"/>
          <a:stretch/>
        </p:blipFill>
        <p:spPr>
          <a:xfrm>
            <a:off x="2912849" y="1906191"/>
            <a:ext cx="1076325" cy="1013222"/>
          </a:xfrm>
        </p:spPr>
      </p:pic>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Delivered by our team of CPA Volunteers</a:t>
            </a:r>
          </a:p>
        </p:txBody>
      </p:sp>
      <p:pic>
        <p:nvPicPr>
          <p:cNvPr id="18" name="Picture Placeholder 17" descr="Chat icon">
            <a:extLst>
              <a:ext uri="{FF2B5EF4-FFF2-40B4-BE49-F238E27FC236}">
                <a16:creationId xmlns:a16="http://schemas.microsoft.com/office/drawing/2014/main" id="{EF1ABE54-F916-410A-B9F7-5F1908037457}"/>
              </a:ext>
            </a:extLst>
          </p:cNvPr>
          <p:cNvPicPr>
            <a:picLocks noGrp="1" noChangeAspect="1"/>
          </p:cNvPicPr>
          <p:nvPr>
            <p:ph type="pic" sz="quarter" idx="16"/>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2029" b="2029"/>
          <a:stretch/>
        </p:blipFill>
        <p:spPr>
          <a:xfrm>
            <a:off x="5226844" y="1906191"/>
            <a:ext cx="1056085" cy="1013222"/>
          </a:xfrm>
        </p:spPr>
      </p:pic>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nvPr>
        </p:nvSpPr>
        <p:spPr/>
        <p:txBody>
          <a:bodyPr/>
          <a:lstStyle/>
          <a:p>
            <a:r>
              <a:rPr lang="en-US" dirty="0">
                <a:latin typeface="Arial" panose="020B0604020202020204" pitchFamily="34" charset="0"/>
                <a:cs typeface="Arial" panose="020B0604020202020204" pitchFamily="34" charset="0"/>
              </a:rPr>
              <a:t>Available in French and English</a:t>
            </a:r>
          </a:p>
        </p:txBody>
      </p:sp>
      <p:pic>
        <p:nvPicPr>
          <p:cNvPr id="20" name="Picture Placeholder 19" descr="Stopwatch icon">
            <a:extLst>
              <a:ext uri="{FF2B5EF4-FFF2-40B4-BE49-F238E27FC236}">
                <a16:creationId xmlns:a16="http://schemas.microsoft.com/office/drawing/2014/main" id="{3D9F6245-38B0-464D-A185-367D63FA45DC}"/>
              </a:ext>
            </a:extLst>
          </p:cNvPr>
          <p:cNvPicPr>
            <a:picLocks noGrp="1" noChangeAspect="1"/>
          </p:cNvPicPr>
          <p:nvPr>
            <p:ph type="pic" sz="quarter" idx="18"/>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5815" b="5815"/>
          <a:stretch/>
        </p:blipFill>
        <p:spPr>
          <a:xfrm>
            <a:off x="7321153" y="1906191"/>
            <a:ext cx="1146572" cy="1013222"/>
          </a:xfrm>
        </p:spPr>
      </p:pic>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nvPr>
        </p:nvSpPr>
        <p:spPr/>
        <p:txBody>
          <a:bodyPr/>
          <a:lstStyle/>
          <a:p>
            <a:r>
              <a:rPr lang="en-US" dirty="0">
                <a:latin typeface="Arial" panose="020B0604020202020204" pitchFamily="34" charset="0"/>
                <a:cs typeface="Arial" panose="020B0604020202020204" pitchFamily="34" charset="0"/>
              </a:rPr>
              <a:t>60 minutes long</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nvPr>
        </p:nvSpPr>
        <p:spPr/>
        <p:txBody>
          <a:bodyPr/>
          <a:lstStyle/>
          <a:p>
            <a:pPr marL="0" marR="0" lvl="0" indent="0" defTabSz="685800" rtl="0" eaLnBrk="1" fontAlgn="auto" latinLnBrk="0" hangingPunct="1">
              <a:lnSpc>
                <a:spcPct val="100000"/>
              </a:lnSpc>
              <a:spcBef>
                <a:spcPts val="0"/>
              </a:spcBef>
              <a:spcAft>
                <a:spcPts val="0"/>
              </a:spcAft>
              <a:buClrTx/>
              <a:buSzTx/>
              <a:buFontTx/>
              <a:buNone/>
              <a:tabLst/>
              <a:defRPr/>
            </a:pPr>
            <a:fld id="{1E5AF513-F809-4CC4-A1A4-59522C351C3B}" type="slidenum">
              <a:rPr kumimoji="0" lang="en-US" sz="900" b="0" i="0" u="none" strike="noStrike" kern="1200" cap="none" spc="0" normalizeH="0" baseline="0" noProof="0">
                <a:ln>
                  <a:noFill/>
                </a:ln>
                <a:solidFill>
                  <a:srgbClr val="545356"/>
                </a:solidFill>
                <a:effectLst/>
                <a:uLnTx/>
                <a:uFillTx/>
                <a:latin typeface="Arial" panose="020B0604020202020204"/>
                <a:ea typeface="+mn-ea"/>
                <a:cs typeface="+mn-cs"/>
              </a:rPr>
              <a:pPr marL="0" marR="0" lvl="0" indent="0" defTabSz="685800" rtl="0" eaLnBrk="1" fontAlgn="auto" latinLnBrk="0" hangingPunct="1">
                <a:lnSpc>
                  <a:spcPct val="100000"/>
                </a:lnSpc>
                <a:spcBef>
                  <a:spcPts val="0"/>
                </a:spcBef>
                <a:spcAft>
                  <a:spcPts val="0"/>
                </a:spcAft>
                <a:buClrTx/>
                <a:buSzTx/>
                <a:buFontTx/>
                <a:buNone/>
                <a:tabLst/>
                <a:defRPr/>
              </a:pPr>
              <a:t>12</a:t>
            </a:fld>
            <a:endParaRPr kumimoji="0" lang="en-US" sz="900" b="0" i="0" u="none" strike="noStrike" kern="1200" cap="none" spc="0" normalizeH="0" baseline="0" noProof="0" dirty="0">
              <a:ln>
                <a:noFill/>
              </a:ln>
              <a:solidFill>
                <a:srgbClr val="545356"/>
              </a:solidFill>
              <a:effectLst/>
              <a:uLnTx/>
              <a:uFillTx/>
              <a:latin typeface="Arial" panose="020B0604020202020204"/>
              <a:ea typeface="+mn-ea"/>
              <a:cs typeface="+mn-cs"/>
            </a:endParaRPr>
          </a:p>
        </p:txBody>
      </p:sp>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nvPr>
        </p:nvSpPr>
        <p:spPr/>
        <p:txBody>
          <a:bodyPr/>
          <a:lstStyle/>
          <a:p>
            <a:r>
              <a:rPr lang="en-US" dirty="0">
                <a:latin typeface="Arial" panose="020B0604020202020204" pitchFamily="34" charset="0"/>
                <a:cs typeface="Arial" panose="020B0604020202020204" pitchFamily="34" charset="0"/>
              </a:rPr>
              <a:t>No cost</a:t>
            </a:r>
          </a:p>
        </p:txBody>
      </p:sp>
      <p:pic>
        <p:nvPicPr>
          <p:cNvPr id="15" name="Graphic 14" descr="No cost icon">
            <a:extLst>
              <a:ext uri="{FF2B5EF4-FFF2-40B4-BE49-F238E27FC236}">
                <a16:creationId xmlns:a16="http://schemas.microsoft.com/office/drawing/2014/main" id="{8DFE7253-546B-4FF3-B0DB-373D350C12A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6926" y="1778627"/>
            <a:ext cx="1268349" cy="1268349"/>
          </a:xfrm>
          <a:prstGeom prst="rect">
            <a:avLst/>
          </a:prstGeom>
        </p:spPr>
      </p:pic>
      <p:sp>
        <p:nvSpPr>
          <p:cNvPr id="3" name="TextBox 2">
            <a:extLst>
              <a:ext uri="{FF2B5EF4-FFF2-40B4-BE49-F238E27FC236}">
                <a16:creationId xmlns:a16="http://schemas.microsoft.com/office/drawing/2014/main" id="{FC848D56-C46A-4F63-B614-FD01F7D31B16}"/>
              </a:ext>
            </a:extLst>
          </p:cNvPr>
          <p:cNvSpPr txBox="1"/>
          <p:nvPr/>
        </p:nvSpPr>
        <p:spPr>
          <a:xfrm>
            <a:off x="676275" y="901148"/>
            <a:ext cx="833932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The CPA Profession’s Financial Literacy Program equips Canadians with the knowledge, skills, and confidence to make responsible financial decisions. </a:t>
            </a:r>
          </a:p>
        </p:txBody>
      </p:sp>
      <p:sp>
        <p:nvSpPr>
          <p:cNvPr id="4" name="TextBox 3">
            <a:extLst>
              <a:ext uri="{FF2B5EF4-FFF2-40B4-BE49-F238E27FC236}">
                <a16:creationId xmlns:a16="http://schemas.microsoft.com/office/drawing/2014/main" id="{5BD88B58-A0B4-4548-8237-2DC57AE4509C}"/>
              </a:ext>
            </a:extLst>
          </p:cNvPr>
          <p:cNvSpPr txBox="1"/>
          <p:nvPr/>
        </p:nvSpPr>
        <p:spPr>
          <a:xfrm>
            <a:off x="711457" y="4003119"/>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If you are interested in having a CPA volunteer offer a free one-hour session at your school or community organization, please visit </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hlinkClick r:id="rId13"/>
              </a:rPr>
              <a:t>cpacanada.ca/finlitrequestsession</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rPr>
              <a:t> </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to book your session.</a:t>
            </a:r>
          </a:p>
        </p:txBody>
      </p:sp>
    </p:spTree>
    <p:extLst>
      <p:ext uri="{BB962C8B-B14F-4D97-AF65-F5344CB8AC3E}">
        <p14:creationId xmlns:p14="http://schemas.microsoft.com/office/powerpoint/2010/main" val="651158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2951660"/>
            <a:ext cx="7561385" cy="1266589"/>
          </a:xfrm>
        </p:spPr>
        <p:txBody>
          <a:bodyPr anchor="t">
            <a:noAutofit/>
          </a:bodyPr>
          <a:lstStyle/>
          <a:p>
            <a:pPr>
              <a:spcBef>
                <a:spcPts val="0"/>
              </a:spcBef>
            </a:pPr>
            <a:r>
              <a:rPr lang="en-US" sz="1050" dirty="0">
                <a:solidFill>
                  <a:schemeClr val="tx1">
                    <a:lumMod val="85000"/>
                    <a:lumOff val="15000"/>
                  </a:schemeClr>
                </a:solidFill>
                <a:latin typeface="Arial" panose="020B0604020202020204" pitchFamily="34" charset="0"/>
                <a:ea typeface="Calibri" panose="020F0502020204030204" pitchFamily="34" charset="0"/>
              </a:rPr>
              <a:t>© 2021 Chartered Professional Accountants of Canada</a:t>
            </a: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All rights reserved. This publication is protected by copyright and written permission is required to reproduce, store in a retrieval system or transmit in any form or by any means (electronic, mechanical, photocopying, recording, or otherwise).</a:t>
            </a:r>
            <a:br>
              <a:rPr lang="en-US" sz="1350" dirty="0">
                <a:solidFill>
                  <a:schemeClr val="tx1">
                    <a:lumMod val="85000"/>
                    <a:lumOff val="15000"/>
                  </a:schemeClr>
                </a:solidFill>
                <a:latin typeface="Calibri" panose="020F0502020204030204" pitchFamily="34" charset="0"/>
                <a:ea typeface="Calibri" panose="020F0502020204030204" pitchFamily="34" charset="0"/>
              </a:rPr>
            </a:b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For information regarding permission, please contact </a:t>
            </a:r>
            <a:r>
              <a:rPr lang="en-US" sz="1050" u="sng" dirty="0">
                <a:solidFill>
                  <a:schemeClr val="accent1"/>
                </a:solidFill>
                <a:latin typeface="Arial" panose="020B0604020202020204" pitchFamily="34" charset="0"/>
                <a:ea typeface="Calibri" panose="020F0502020204030204" pitchFamily="34" charset="0"/>
                <a:hlinkClick r:id="rId3" tooltip="financialliteracy@cpacanada.ca">
                  <a:extLst>
                    <a:ext uri="{A12FA001-AC4F-418D-AE19-62706E023703}">
                      <ahyp:hlinkClr xmlns:ahyp="http://schemas.microsoft.com/office/drawing/2018/hyperlinkcolor" val="tx"/>
                    </a:ext>
                  </a:extLst>
                </a:hlinkClick>
              </a:rPr>
              <a:t>financialliteracy@cpacanada.ca</a:t>
            </a:r>
            <a:endParaRPr lang="en-US" sz="1050" dirty="0">
              <a:ln w="0"/>
              <a:solidFill>
                <a:schemeClr val="accent1"/>
              </a:solidFill>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nvPr>
        </p:nvSpPr>
        <p:spPr/>
        <p:txBody>
          <a:bodyPr/>
          <a:lstStyle/>
          <a:p>
            <a:pPr defTabSz="685800">
              <a:defRPr/>
            </a:pPr>
            <a:fld id="{C46176A1-C3B5-4D73-9900-3329469C287D}" type="slidenum">
              <a:rPr lang="en-US">
                <a:solidFill>
                  <a:prstClr val="black">
                    <a:tint val="75000"/>
                  </a:prstClr>
                </a:solidFill>
                <a:latin typeface="Arial"/>
              </a:rPr>
              <a:pPr defTabSz="685800">
                <a:defRPr/>
              </a:pPr>
              <a:t>13</a:t>
            </a:fld>
            <a:endParaRPr lang="en-US">
              <a:solidFill>
                <a:prstClr val="black">
                  <a:tint val="75000"/>
                </a:prstClr>
              </a:solidFill>
              <a:latin typeface="Arial"/>
            </a:endParaRPr>
          </a:p>
        </p:txBody>
      </p:sp>
      <p:sp>
        <p:nvSpPr>
          <p:cNvPr id="5" name="TextBox 4">
            <a:extLst>
              <a:ext uri="{FF2B5EF4-FFF2-40B4-BE49-F238E27FC236}">
                <a16:creationId xmlns:a16="http://schemas.microsoft.com/office/drawing/2014/main" id="{E32DE5D7-EC07-43CF-8C17-08902C85499B}"/>
              </a:ext>
            </a:extLst>
          </p:cNvPr>
          <p:cNvSpPr txBox="1"/>
          <p:nvPr/>
        </p:nvSpPr>
        <p:spPr>
          <a:xfrm>
            <a:off x="2662279" y="1526249"/>
            <a:ext cx="4538845"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4" tooltip="CPA Canada Financial Literacy"/>
              </a:rPr>
              <a:t>cpacanada.ca/</a:t>
            </a:r>
            <a:r>
              <a:rPr lang="en-US" sz="2400" dirty="0" err="1">
                <a:solidFill>
                  <a:schemeClr val="tx1">
                    <a:lumMod val="85000"/>
                    <a:lumOff val="15000"/>
                  </a:schemeClr>
                </a:solidFill>
                <a:latin typeface="Arial"/>
                <a:hlinkClick r:id="rId4" tooltip="CPA Canada Financial Literacy"/>
              </a:rPr>
              <a:t>financialliteracy</a:t>
            </a:r>
            <a:endParaRPr lang="fr-CA" sz="2400" dirty="0">
              <a:solidFill>
                <a:schemeClr val="tx1">
                  <a:lumMod val="85000"/>
                  <a:lumOff val="15000"/>
                </a:schemeClr>
              </a:solidFill>
              <a:latin typeface="Arial"/>
            </a:endParaRPr>
          </a:p>
        </p:txBody>
      </p:sp>
      <p:pic>
        <p:nvPicPr>
          <p:cNvPr id="6" name="Graphic 5" descr="Internet icon">
            <a:extLst>
              <a:ext uri="{FF2B5EF4-FFF2-40B4-BE49-F238E27FC236}">
                <a16:creationId xmlns:a16="http://schemas.microsoft.com/office/drawing/2014/main" id="{718E6BDE-DF12-4E91-9D88-E46E08DF02A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75840" y="1405892"/>
            <a:ext cx="693573" cy="685800"/>
          </a:xfrm>
          <a:prstGeom prst="rect">
            <a:avLst/>
          </a:prstGeom>
        </p:spPr>
      </p:pic>
      <p:pic>
        <p:nvPicPr>
          <p:cNvPr id="7" name="Graphic 6" descr="Envelope icon">
            <a:extLst>
              <a:ext uri="{FF2B5EF4-FFF2-40B4-BE49-F238E27FC236}">
                <a16:creationId xmlns:a16="http://schemas.microsoft.com/office/drawing/2014/main" id="{C080BAC6-C4BA-4418-A6DA-2429C62006E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1775840" y="2091692"/>
            <a:ext cx="693573" cy="685800"/>
          </a:xfrm>
          <a:prstGeom prst="rect">
            <a:avLst/>
          </a:prstGeom>
        </p:spPr>
      </p:pic>
      <p:sp>
        <p:nvSpPr>
          <p:cNvPr id="8" name="TextBox 7">
            <a:extLst>
              <a:ext uri="{FF2B5EF4-FFF2-40B4-BE49-F238E27FC236}">
                <a16:creationId xmlns:a16="http://schemas.microsoft.com/office/drawing/2014/main" id="{535A64C3-141A-433C-81E5-754100C42031}"/>
              </a:ext>
            </a:extLst>
          </p:cNvPr>
          <p:cNvSpPr txBox="1"/>
          <p:nvPr/>
        </p:nvSpPr>
        <p:spPr>
          <a:xfrm>
            <a:off x="2662279" y="2215301"/>
            <a:ext cx="5140600"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3" tooltip="financialliteracy@cpacanada.ca"/>
              </a:rPr>
              <a:t>financialliteracy@cpacanada.ca</a:t>
            </a:r>
            <a:endParaRPr lang="fr-CA" sz="2400" dirty="0">
              <a:solidFill>
                <a:schemeClr val="tx1">
                  <a:lumMod val="85000"/>
                  <a:lumOff val="15000"/>
                </a:schemeClr>
              </a:solidFill>
              <a:latin typeface="Arial"/>
            </a:endParaRPr>
          </a:p>
        </p:txBody>
      </p:sp>
      <p:sp>
        <p:nvSpPr>
          <p:cNvPr id="9" name="Title 1">
            <a:extLst>
              <a:ext uri="{FF2B5EF4-FFF2-40B4-BE49-F238E27FC236}">
                <a16:creationId xmlns:a16="http://schemas.microsoft.com/office/drawing/2014/main" id="{2C650112-36F2-4475-9419-D1D6456C6639}"/>
              </a:ext>
            </a:extLst>
          </p:cNvPr>
          <p:cNvSpPr txBox="1">
            <a:spLocks/>
          </p:cNvSpPr>
          <p:nvPr/>
        </p:nvSpPr>
        <p:spPr>
          <a:xfrm>
            <a:off x="0" y="588884"/>
            <a:ext cx="91440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3300">
                <a:solidFill>
                  <a:schemeClr val="tx1">
                    <a:lumMod val="85000"/>
                    <a:lumOff val="15000"/>
                  </a:schemeClr>
                </a:solidFill>
                <a:latin typeface="Arial"/>
              </a:rPr>
              <a:t>Thank you!</a:t>
            </a:r>
            <a:endParaRPr lang="en-US" sz="3300" dirty="0">
              <a:solidFill>
                <a:schemeClr val="tx1">
                  <a:lumMod val="85000"/>
                  <a:lumOff val="15000"/>
                </a:schemeClr>
              </a:solidFill>
              <a:latin typeface="Arial"/>
            </a:endParaRPr>
          </a:p>
        </p:txBody>
      </p:sp>
    </p:spTree>
    <p:extLst>
      <p:ext uri="{BB962C8B-B14F-4D97-AF65-F5344CB8AC3E}">
        <p14:creationId xmlns:p14="http://schemas.microsoft.com/office/powerpoint/2010/main" val="1961201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95B57E-4E9E-49CC-A656-4DDF889C57F6}"/>
              </a:ext>
            </a:extLst>
          </p:cNvPr>
          <p:cNvSpPr>
            <a:spLocks noGrp="1"/>
          </p:cNvSpPr>
          <p:nvPr>
            <p:ph type="body" sz="quarter" idx="10"/>
          </p:nvPr>
        </p:nvSpPr>
        <p:spPr>
          <a:xfrm>
            <a:off x="717612" y="1052926"/>
            <a:ext cx="7543800" cy="3581400"/>
          </a:xfrm>
        </p:spPr>
        <p:txBody>
          <a:bodyPr/>
          <a:lstStyle/>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This presentation was created by CPA Canada.</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copyrighted by CPA Canada.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Its purpose is to inform and educate the attendees on the presentation topic.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While the information contained in this presentation is believed to be accurate, no action should be taken based on this presentation alone.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available with the understanding that the publisher is not engaged in rendering legal, accounting or other professional services. </a:t>
            </a:r>
            <a:endParaRPr lang="en-US" sz="2000" dirty="0">
              <a:solidFill>
                <a:schemeClr val="tx1"/>
              </a:solidFill>
            </a:endParaRPr>
          </a:p>
        </p:txBody>
      </p:sp>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4" name="Title 3">
            <a:extLst>
              <a:ext uri="{FF2B5EF4-FFF2-40B4-BE49-F238E27FC236}">
                <a16:creationId xmlns:a16="http://schemas.microsoft.com/office/drawing/2014/main" id="{93573662-DBC6-43C2-9B9F-A2C4548B9E0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Disclaimer</a:t>
            </a:r>
          </a:p>
        </p:txBody>
      </p:sp>
    </p:spTree>
    <p:extLst>
      <p:ext uri="{BB962C8B-B14F-4D97-AF65-F5344CB8AC3E}">
        <p14:creationId xmlns:p14="http://schemas.microsoft.com/office/powerpoint/2010/main" val="3036651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FB5611-F216-463C-AEC7-3860AF26B88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421" t="289" r="807"/>
          <a:stretch/>
        </p:blipFill>
        <p:spPr>
          <a:xfrm>
            <a:off x="0" y="0"/>
            <a:ext cx="9201704" cy="514350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1" y="420130"/>
            <a:ext cx="6530546" cy="525162"/>
          </a:xfrm>
          <a:prstGeom prst="roundRect">
            <a:avLst/>
          </a:prstGeom>
          <a:solidFill>
            <a:srgbClr val="92D050"/>
          </a:soli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anchor="t">
            <a:noAutofit/>
          </a:bodyPr>
          <a:lstStyle/>
          <a:p>
            <a:r>
              <a:rPr lang="en-US" sz="3000" b="1"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The Five Basic Aspects of Money</a:t>
            </a:r>
          </a:p>
        </p:txBody>
      </p:sp>
      <p:grpSp>
        <p:nvGrpSpPr>
          <p:cNvPr id="12" name="Group 11">
            <a:extLst>
              <a:ext uri="{FF2B5EF4-FFF2-40B4-BE49-F238E27FC236}">
                <a16:creationId xmlns:a16="http://schemas.microsoft.com/office/drawing/2014/main" id="{4514F256-FD55-48F6-9AFF-C438A36D20BC}"/>
              </a:ext>
            </a:extLst>
          </p:cNvPr>
          <p:cNvGrpSpPr/>
          <p:nvPr/>
        </p:nvGrpSpPr>
        <p:grpSpPr>
          <a:xfrm>
            <a:off x="2860590" y="1147635"/>
            <a:ext cx="3095368" cy="475736"/>
            <a:chOff x="3245708" y="3888259"/>
            <a:chExt cx="5395784" cy="823784"/>
          </a:xfrm>
        </p:grpSpPr>
        <p:sp>
          <p:nvSpPr>
            <p:cNvPr id="10" name="Rectangle 9">
              <a:extLst>
                <a:ext uri="{FF2B5EF4-FFF2-40B4-BE49-F238E27FC236}">
                  <a16:creationId xmlns:a16="http://schemas.microsoft.com/office/drawing/2014/main" id="{DE42127A-70DB-4AC7-85A8-AD98BD7B6C3C}"/>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00" b="1" dirty="0">
                  <a:latin typeface="Arial" panose="020B0604020202020204" pitchFamily="34" charset="0"/>
                  <a:cs typeface="Arial" panose="020B0604020202020204" pitchFamily="34" charset="0"/>
                </a:rPr>
                <a:t>Earn</a:t>
              </a:r>
            </a:p>
          </p:txBody>
        </p:sp>
        <p:sp>
          <p:nvSpPr>
            <p:cNvPr id="11" name="Arrow: Chevron 10">
              <a:extLst>
                <a:ext uri="{FF2B5EF4-FFF2-40B4-BE49-F238E27FC236}">
                  <a16:creationId xmlns:a16="http://schemas.microsoft.com/office/drawing/2014/main" id="{FA5FC4C9-DFA0-43D2-B708-A5E0F881E583}"/>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100" b="1" dirty="0">
                  <a:solidFill>
                    <a:schemeClr val="tx1"/>
                  </a:solidFill>
                </a:rPr>
                <a:t>1</a:t>
              </a:r>
            </a:p>
          </p:txBody>
        </p:sp>
      </p:grpSp>
      <p:grpSp>
        <p:nvGrpSpPr>
          <p:cNvPr id="13" name="Group 12">
            <a:extLst>
              <a:ext uri="{FF2B5EF4-FFF2-40B4-BE49-F238E27FC236}">
                <a16:creationId xmlns:a16="http://schemas.microsoft.com/office/drawing/2014/main" id="{784303BE-E8FB-4BE2-94D6-DB3B32AF8E4D}"/>
              </a:ext>
            </a:extLst>
          </p:cNvPr>
          <p:cNvGrpSpPr/>
          <p:nvPr/>
        </p:nvGrpSpPr>
        <p:grpSpPr>
          <a:xfrm>
            <a:off x="2860590" y="1753116"/>
            <a:ext cx="3095368" cy="475736"/>
            <a:chOff x="3245708" y="3888259"/>
            <a:chExt cx="5395784" cy="823784"/>
          </a:xfrm>
        </p:grpSpPr>
        <p:sp>
          <p:nvSpPr>
            <p:cNvPr id="14" name="Rectangle 13">
              <a:extLst>
                <a:ext uri="{FF2B5EF4-FFF2-40B4-BE49-F238E27FC236}">
                  <a16:creationId xmlns:a16="http://schemas.microsoft.com/office/drawing/2014/main" id="{2F9EAFD9-48E8-414F-B9B8-039952E84096}"/>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00" b="1" dirty="0">
                  <a:latin typeface="Arial" panose="020B0604020202020204" pitchFamily="34" charset="0"/>
                  <a:cs typeface="Arial" panose="020B0604020202020204" pitchFamily="34" charset="0"/>
                </a:rPr>
                <a:t>Save</a:t>
              </a:r>
            </a:p>
          </p:txBody>
        </p:sp>
        <p:sp>
          <p:nvSpPr>
            <p:cNvPr id="15" name="Arrow: Chevron 14">
              <a:extLst>
                <a:ext uri="{FF2B5EF4-FFF2-40B4-BE49-F238E27FC236}">
                  <a16:creationId xmlns:a16="http://schemas.microsoft.com/office/drawing/2014/main" id="{5A41820F-B80A-482C-BB05-677779A3E8CD}"/>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100" b="1" dirty="0">
                  <a:solidFill>
                    <a:schemeClr val="tx1"/>
                  </a:solidFill>
                </a:rPr>
                <a:t>2</a:t>
              </a:r>
            </a:p>
          </p:txBody>
        </p:sp>
      </p:grpSp>
      <p:grpSp>
        <p:nvGrpSpPr>
          <p:cNvPr id="16" name="Group 15">
            <a:extLst>
              <a:ext uri="{FF2B5EF4-FFF2-40B4-BE49-F238E27FC236}">
                <a16:creationId xmlns:a16="http://schemas.microsoft.com/office/drawing/2014/main" id="{B2B1F670-7E20-4165-9A38-048E557A6219}"/>
              </a:ext>
            </a:extLst>
          </p:cNvPr>
          <p:cNvGrpSpPr/>
          <p:nvPr/>
        </p:nvGrpSpPr>
        <p:grpSpPr>
          <a:xfrm>
            <a:off x="2860590" y="2377132"/>
            <a:ext cx="3095368" cy="475736"/>
            <a:chOff x="3245708" y="3888259"/>
            <a:chExt cx="5395784" cy="823784"/>
          </a:xfrm>
        </p:grpSpPr>
        <p:sp>
          <p:nvSpPr>
            <p:cNvPr id="17" name="Rectangle 16">
              <a:extLst>
                <a:ext uri="{FF2B5EF4-FFF2-40B4-BE49-F238E27FC236}">
                  <a16:creationId xmlns:a16="http://schemas.microsoft.com/office/drawing/2014/main" id="{1AFCA89C-232A-47BA-9E25-027C10D864CE}"/>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00" b="1" dirty="0">
                  <a:latin typeface="Arial" panose="020B0604020202020204" pitchFamily="34" charset="0"/>
                  <a:cs typeface="Arial" panose="020B0604020202020204" pitchFamily="34" charset="0"/>
                </a:rPr>
                <a:t>Spend</a:t>
              </a:r>
            </a:p>
          </p:txBody>
        </p:sp>
        <p:sp>
          <p:nvSpPr>
            <p:cNvPr id="18" name="Arrow: Chevron 17">
              <a:extLst>
                <a:ext uri="{FF2B5EF4-FFF2-40B4-BE49-F238E27FC236}">
                  <a16:creationId xmlns:a16="http://schemas.microsoft.com/office/drawing/2014/main" id="{2A3AE721-038C-4428-ACDF-F94653886A7D}"/>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100" b="1" dirty="0">
                  <a:solidFill>
                    <a:schemeClr val="tx1"/>
                  </a:solidFill>
                </a:rPr>
                <a:t>3</a:t>
              </a:r>
            </a:p>
          </p:txBody>
        </p:sp>
      </p:grpSp>
      <p:grpSp>
        <p:nvGrpSpPr>
          <p:cNvPr id="19" name="Group 18">
            <a:extLst>
              <a:ext uri="{FF2B5EF4-FFF2-40B4-BE49-F238E27FC236}">
                <a16:creationId xmlns:a16="http://schemas.microsoft.com/office/drawing/2014/main" id="{22EAE0BE-851C-4ADB-BDC5-6B154FCCB7F3}"/>
              </a:ext>
            </a:extLst>
          </p:cNvPr>
          <p:cNvGrpSpPr/>
          <p:nvPr/>
        </p:nvGrpSpPr>
        <p:grpSpPr>
          <a:xfrm>
            <a:off x="2860590" y="3013504"/>
            <a:ext cx="3095368" cy="475736"/>
            <a:chOff x="3245708" y="3888259"/>
            <a:chExt cx="5395784" cy="823784"/>
          </a:xfrm>
        </p:grpSpPr>
        <p:sp>
          <p:nvSpPr>
            <p:cNvPr id="20" name="Rectangle 19">
              <a:extLst>
                <a:ext uri="{FF2B5EF4-FFF2-40B4-BE49-F238E27FC236}">
                  <a16:creationId xmlns:a16="http://schemas.microsoft.com/office/drawing/2014/main" id="{9B3976C5-CF48-494E-95B4-62C9D1101CF6}"/>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00" b="1" dirty="0">
                  <a:latin typeface="Arial" panose="020B0604020202020204" pitchFamily="34" charset="0"/>
                  <a:cs typeface="Arial" panose="020B0604020202020204" pitchFamily="34" charset="0"/>
                </a:rPr>
                <a:t>Share</a:t>
              </a:r>
            </a:p>
          </p:txBody>
        </p:sp>
        <p:sp>
          <p:nvSpPr>
            <p:cNvPr id="21" name="Arrow: Chevron 20">
              <a:extLst>
                <a:ext uri="{FF2B5EF4-FFF2-40B4-BE49-F238E27FC236}">
                  <a16:creationId xmlns:a16="http://schemas.microsoft.com/office/drawing/2014/main" id="{A88EF7D2-1758-48D8-9EEA-BEFB2D168874}"/>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100" b="1" dirty="0">
                  <a:solidFill>
                    <a:schemeClr val="tx1"/>
                  </a:solidFill>
                </a:rPr>
                <a:t>4</a:t>
              </a:r>
            </a:p>
          </p:txBody>
        </p:sp>
      </p:grpSp>
      <p:grpSp>
        <p:nvGrpSpPr>
          <p:cNvPr id="22" name="Group 21">
            <a:extLst>
              <a:ext uri="{FF2B5EF4-FFF2-40B4-BE49-F238E27FC236}">
                <a16:creationId xmlns:a16="http://schemas.microsoft.com/office/drawing/2014/main" id="{B72D43A7-AEAD-4464-8145-16FA0569C1D4}"/>
              </a:ext>
            </a:extLst>
          </p:cNvPr>
          <p:cNvGrpSpPr/>
          <p:nvPr/>
        </p:nvGrpSpPr>
        <p:grpSpPr>
          <a:xfrm>
            <a:off x="2860590" y="3612807"/>
            <a:ext cx="3095368" cy="475736"/>
            <a:chOff x="3245708" y="3888259"/>
            <a:chExt cx="5395784" cy="823784"/>
          </a:xfrm>
        </p:grpSpPr>
        <p:sp>
          <p:nvSpPr>
            <p:cNvPr id="23" name="Rectangle 22">
              <a:extLst>
                <a:ext uri="{FF2B5EF4-FFF2-40B4-BE49-F238E27FC236}">
                  <a16:creationId xmlns:a16="http://schemas.microsoft.com/office/drawing/2014/main" id="{3EA5ECF6-5D86-4BE7-8949-209491D493F8}"/>
                </a:ext>
              </a:extLst>
            </p:cNvPr>
            <p:cNvSpPr/>
            <p:nvPr/>
          </p:nvSpPr>
          <p:spPr>
            <a:xfrm>
              <a:off x="4250724" y="3888259"/>
              <a:ext cx="4390768" cy="8237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00" b="1" dirty="0">
                  <a:latin typeface="Arial" panose="020B0604020202020204" pitchFamily="34" charset="0"/>
                  <a:cs typeface="Arial" panose="020B0604020202020204" pitchFamily="34" charset="0"/>
                </a:rPr>
                <a:t>Invest</a:t>
              </a:r>
            </a:p>
          </p:txBody>
        </p:sp>
        <p:sp>
          <p:nvSpPr>
            <p:cNvPr id="24" name="Arrow: Chevron 23">
              <a:extLst>
                <a:ext uri="{FF2B5EF4-FFF2-40B4-BE49-F238E27FC236}">
                  <a16:creationId xmlns:a16="http://schemas.microsoft.com/office/drawing/2014/main" id="{27725BE3-6C56-4E38-B862-2F0AA7240F5E}"/>
                </a:ext>
              </a:extLst>
            </p:cNvPr>
            <p:cNvSpPr/>
            <p:nvPr/>
          </p:nvSpPr>
          <p:spPr>
            <a:xfrm>
              <a:off x="3245708" y="3888259"/>
              <a:ext cx="1416908" cy="823784"/>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100" b="1" dirty="0">
                  <a:solidFill>
                    <a:schemeClr val="tx1"/>
                  </a:solidFill>
                </a:rPr>
                <a:t>5</a:t>
              </a:r>
            </a:p>
          </p:txBody>
        </p:sp>
      </p:grpSp>
      <p:sp>
        <p:nvSpPr>
          <p:cNvPr id="25" name="TextBox 24">
            <a:extLst>
              <a:ext uri="{FF2B5EF4-FFF2-40B4-BE49-F238E27FC236}">
                <a16:creationId xmlns:a16="http://schemas.microsoft.com/office/drawing/2014/main" id="{BCD53171-9EB2-4171-90EE-F92CEBA111B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4" name="Slide Number Placeholder 3">
            <a:extLst>
              <a:ext uri="{FF2B5EF4-FFF2-40B4-BE49-F238E27FC236}">
                <a16:creationId xmlns:a16="http://schemas.microsoft.com/office/drawing/2014/main" id="{F294F74B-565F-4BDF-9111-6E7011E585B3}"/>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3</a:t>
            </a:fld>
            <a:endParaRPr lang="en-US" dirty="0">
              <a:solidFill>
                <a:schemeClr val="tx1"/>
              </a:solidFill>
            </a:endParaRPr>
          </a:p>
        </p:txBody>
      </p:sp>
    </p:spTree>
    <p:extLst>
      <p:ext uri="{BB962C8B-B14F-4D97-AF65-F5344CB8AC3E}">
        <p14:creationId xmlns:p14="http://schemas.microsoft.com/office/powerpoint/2010/main" val="252750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045854"/>
            <a:ext cx="6858000" cy="624196"/>
          </a:xfrm>
        </p:spPr>
        <p:txBody>
          <a:bodyPr anchor="t">
            <a:noAutofit/>
          </a:bodyPr>
          <a:lstStyle/>
          <a:p>
            <a:r>
              <a:rPr lang="en-US" sz="4400" b="1" dirty="0">
                <a:latin typeface="Arial" panose="020B0604020202020204" pitchFamily="34" charset="0"/>
                <a:cs typeface="Arial" panose="020B0604020202020204" pitchFamily="34" charset="0"/>
              </a:rPr>
              <a:t>Why do we save?</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4</a:t>
            </a:fld>
            <a:endParaRPr lang="en-US" dirty="0">
              <a:solidFill>
                <a:schemeClr val="tx1"/>
              </a:solidFill>
            </a:endParaRPr>
          </a:p>
        </p:txBody>
      </p:sp>
      <p:pic>
        <p:nvPicPr>
          <p:cNvPr id="7" name="Picture 6" descr="Illustration of a pink piggy bank ">
            <a:extLst>
              <a:ext uri="{FF2B5EF4-FFF2-40B4-BE49-F238E27FC236}">
                <a16:creationId xmlns:a16="http://schemas.microsoft.com/office/drawing/2014/main" id="{B4A0DB7B-7C0E-429B-984C-04FA6D15D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994295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045854"/>
            <a:ext cx="6858000" cy="624196"/>
          </a:xfrm>
        </p:spPr>
        <p:txBody>
          <a:bodyPr anchor="t">
            <a:noAutofit/>
          </a:bodyPr>
          <a:lstStyle/>
          <a:p>
            <a:r>
              <a:rPr lang="en-US" sz="4400" b="1" dirty="0">
                <a:latin typeface="Arial" panose="020B0604020202020204" pitchFamily="34" charset="0"/>
                <a:cs typeface="Arial" panose="020B0604020202020204" pitchFamily="34" charset="0"/>
              </a:rPr>
              <a:t>When do we save?</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5</a:t>
            </a:fld>
            <a:endParaRPr lang="en-US" dirty="0">
              <a:solidFill>
                <a:schemeClr val="tx1"/>
              </a:solidFill>
            </a:endParaRPr>
          </a:p>
        </p:txBody>
      </p:sp>
      <p:pic>
        <p:nvPicPr>
          <p:cNvPr id="7" name="Picture 6" descr="Illustration of a pink piggy bank ">
            <a:extLst>
              <a:ext uri="{FF2B5EF4-FFF2-40B4-BE49-F238E27FC236}">
                <a16:creationId xmlns:a16="http://schemas.microsoft.com/office/drawing/2014/main" id="{B4A0DB7B-7C0E-429B-984C-04FA6D15D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3525327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045854"/>
            <a:ext cx="6858000" cy="624196"/>
          </a:xfrm>
        </p:spPr>
        <p:txBody>
          <a:bodyPr anchor="t">
            <a:noAutofit/>
          </a:bodyPr>
          <a:lstStyle/>
          <a:p>
            <a:r>
              <a:rPr lang="en-US" sz="4400" b="1" dirty="0">
                <a:latin typeface="Arial" panose="020B0604020202020204" pitchFamily="34" charset="0"/>
                <a:cs typeface="Arial" panose="020B0604020202020204" pitchFamily="34" charset="0"/>
              </a:rPr>
              <a:t>How can we save?</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6</a:t>
            </a:fld>
            <a:endParaRPr lang="en-US" dirty="0">
              <a:solidFill>
                <a:schemeClr val="tx1"/>
              </a:solidFill>
            </a:endParaRPr>
          </a:p>
        </p:txBody>
      </p:sp>
      <p:pic>
        <p:nvPicPr>
          <p:cNvPr id="7" name="Picture 6" descr="Illustration of a pink piggy bank ">
            <a:extLst>
              <a:ext uri="{FF2B5EF4-FFF2-40B4-BE49-F238E27FC236}">
                <a16:creationId xmlns:a16="http://schemas.microsoft.com/office/drawing/2014/main" id="{B4A0DB7B-7C0E-429B-984C-04FA6D15D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1600166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600200" y="677183"/>
            <a:ext cx="5641848" cy="1112130"/>
          </a:xfrm>
        </p:spPr>
        <p:txBody>
          <a:bodyPr anchor="t">
            <a:noAutofit/>
          </a:bodyPr>
          <a:lstStyle/>
          <a:p>
            <a:r>
              <a:rPr lang="en-US" sz="4400" b="1" dirty="0">
                <a:latin typeface="Arial" panose="020B0604020202020204" pitchFamily="34" charset="0"/>
                <a:cs typeface="Arial" panose="020B0604020202020204" pitchFamily="34" charset="0"/>
              </a:rPr>
              <a:t>Who is </a:t>
            </a:r>
            <a:r>
              <a:rPr lang="en-US" sz="4400" b="1">
                <a:latin typeface="Arial" panose="020B0604020202020204" pitchFamily="34" charset="0"/>
                <a:cs typeface="Arial" panose="020B0604020202020204" pitchFamily="34" charset="0"/>
              </a:rPr>
              <a:t>your </a:t>
            </a:r>
            <a:br>
              <a:rPr lang="en-US" sz="4400" b="1">
                <a:latin typeface="Arial" panose="020B0604020202020204" pitchFamily="34" charset="0"/>
                <a:cs typeface="Arial" panose="020B0604020202020204" pitchFamily="34" charset="0"/>
              </a:rPr>
            </a:br>
            <a:r>
              <a:rPr lang="en-US" sz="4400" b="1">
                <a:latin typeface="Arial" panose="020B0604020202020204" pitchFamily="34" charset="0"/>
                <a:cs typeface="Arial" panose="020B0604020202020204" pitchFamily="34" charset="0"/>
              </a:rPr>
              <a:t>saving </a:t>
            </a:r>
            <a:r>
              <a:rPr lang="en-US" sz="4400" b="1" dirty="0">
                <a:latin typeface="Arial" panose="020B0604020202020204" pitchFamily="34" charset="0"/>
                <a:cs typeface="Arial" panose="020B0604020202020204" pitchFamily="34" charset="0"/>
              </a:rPr>
              <a:t>role model?</a:t>
            </a:r>
          </a:p>
        </p:txBody>
      </p:sp>
      <p:sp>
        <p:nvSpPr>
          <p:cNvPr id="8" name="TextBox 7">
            <a:extLst>
              <a:ext uri="{FF2B5EF4-FFF2-40B4-BE49-F238E27FC236}">
                <a16:creationId xmlns:a16="http://schemas.microsoft.com/office/drawing/2014/main" id="{BFBFEC8E-B9A3-4645-A8B3-CADA088D4FE5}"/>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4DB27B31-2FA5-4711-AC00-C03DB6E8118C}"/>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7</a:t>
            </a:fld>
            <a:endParaRPr lang="en-US" dirty="0">
              <a:solidFill>
                <a:schemeClr val="tx1"/>
              </a:solidFill>
            </a:endParaRPr>
          </a:p>
        </p:txBody>
      </p:sp>
      <p:pic>
        <p:nvPicPr>
          <p:cNvPr id="7" name="Picture 6" descr="Illustration of a pink piggy bank ">
            <a:extLst>
              <a:ext uri="{FF2B5EF4-FFF2-40B4-BE49-F238E27FC236}">
                <a16:creationId xmlns:a16="http://schemas.microsoft.com/office/drawing/2014/main" id="{B4A0DB7B-7C0E-429B-984C-04FA6D15D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15511" y="1926126"/>
            <a:ext cx="3112979" cy="2540191"/>
          </a:xfrm>
          <a:prstGeom prst="rect">
            <a:avLst/>
          </a:prstGeom>
        </p:spPr>
      </p:pic>
    </p:spTree>
    <p:extLst>
      <p:ext uri="{BB962C8B-B14F-4D97-AF65-F5344CB8AC3E}">
        <p14:creationId xmlns:p14="http://schemas.microsoft.com/office/powerpoint/2010/main" val="3947173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278966" y="273844"/>
            <a:ext cx="6236384" cy="994172"/>
          </a:xfrm>
        </p:spPr>
        <p:txBody>
          <a:bodyPr anchor="t">
            <a:normAutofit/>
          </a:bodyPr>
          <a:lstStyle/>
          <a:p>
            <a:pPr algn="ctr"/>
            <a:r>
              <a:rPr lang="en-US" sz="2800" b="1" dirty="0">
                <a:latin typeface="Arial" panose="020B0604020202020204" pitchFamily="34" charset="0"/>
                <a:cs typeface="Arial" panose="020B0604020202020204" pitchFamily="34" charset="0"/>
              </a:rPr>
              <a:t>A Day in the life of Suzie Spender</a:t>
            </a:r>
          </a:p>
        </p:txBody>
      </p:sp>
      <p:pic>
        <p:nvPicPr>
          <p:cNvPr id="8" name="Online Media 7" descr="Video of A Day in the Life of Suzie Spender">
            <a:hlinkClick r:id="" action="ppaction://media"/>
            <a:extLst>
              <a:ext uri="{FF2B5EF4-FFF2-40B4-BE49-F238E27FC236}">
                <a16:creationId xmlns:a16="http://schemas.microsoft.com/office/drawing/2014/main" id="{CFABCC4F-8C92-44A8-8E6A-39B51D747028}"/>
              </a:ext>
            </a:extLst>
          </p:cNvPr>
          <p:cNvPicPr>
            <a:picLocks noGrp="1" noRot="1" noChangeAspect="1"/>
          </p:cNvPicPr>
          <p:nvPr>
            <p:ph idx="1"/>
            <a:videoFile r:link="rId1"/>
          </p:nvPr>
        </p:nvPicPr>
        <p:blipFill>
          <a:blip r:embed="rId4"/>
          <a:stretch>
            <a:fillRect/>
          </a:stretch>
        </p:blipFill>
        <p:spPr>
          <a:xfrm>
            <a:off x="1622621" y="1013284"/>
            <a:ext cx="5773738" cy="3262312"/>
          </a:xfrm>
          <a:prstGeom prst="rect">
            <a:avLst/>
          </a:prstGeom>
        </p:spPr>
      </p:pic>
      <p:sp>
        <p:nvSpPr>
          <p:cNvPr id="7" name="Slide Number Placeholder 3">
            <a:extLst>
              <a:ext uri="{FF2B5EF4-FFF2-40B4-BE49-F238E27FC236}">
                <a16:creationId xmlns:a16="http://schemas.microsoft.com/office/drawing/2014/main" id="{D01F6C13-5B11-4C86-96A6-0B553AD63CE4}"/>
              </a:ext>
            </a:extLst>
          </p:cNvPr>
          <p:cNvSpPr>
            <a:spLocks noGrp="1"/>
          </p:cNvSpPr>
          <p:nvPr>
            <p:ph type="sldNum" sz="quarter" idx="12"/>
          </p:nvPr>
        </p:nvSpPr>
        <p:spPr/>
        <p:txBody>
          <a:bodyPr/>
          <a:lstStyle/>
          <a:p>
            <a:fld id="{C46176A1-C3B5-4D73-9900-3329469C287D}" type="slidenum">
              <a:rPr lang="en-US" smtClean="0">
                <a:solidFill>
                  <a:schemeClr val="tx1"/>
                </a:solidFill>
              </a:rPr>
              <a:t>8</a:t>
            </a:fld>
            <a:endParaRPr lang="en-US" dirty="0">
              <a:solidFill>
                <a:schemeClr val="tx1"/>
              </a:solidFill>
            </a:endParaRPr>
          </a:p>
        </p:txBody>
      </p:sp>
      <p:sp>
        <p:nvSpPr>
          <p:cNvPr id="3" name="Rectangle 2">
            <a:extLst>
              <a:ext uri="{FF2B5EF4-FFF2-40B4-BE49-F238E27FC236}">
                <a16:creationId xmlns:a16="http://schemas.microsoft.com/office/drawing/2014/main" id="{087E3012-72C7-4A7B-9809-E05BFCBF29D1}"/>
              </a:ext>
            </a:extLst>
          </p:cNvPr>
          <p:cNvSpPr/>
          <p:nvPr/>
        </p:nvSpPr>
        <p:spPr>
          <a:xfrm>
            <a:off x="1" y="-55984"/>
            <a:ext cx="2204357" cy="678802"/>
          </a:xfrm>
          <a:prstGeom prst="rect">
            <a:avLst/>
          </a:prstGeom>
          <a:solidFill>
            <a:srgbClr val="36D2D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CASE STUDY</a:t>
            </a:r>
          </a:p>
        </p:txBody>
      </p:sp>
      <p:sp>
        <p:nvSpPr>
          <p:cNvPr id="6" name="TextBox 5">
            <a:extLst>
              <a:ext uri="{FF2B5EF4-FFF2-40B4-BE49-F238E27FC236}">
                <a16:creationId xmlns:a16="http://schemas.microsoft.com/office/drawing/2014/main" id="{6A970528-0A33-41A8-B312-B876AD1D900B}"/>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Tree>
    <p:extLst>
      <p:ext uri="{BB962C8B-B14F-4D97-AF65-F5344CB8AC3E}">
        <p14:creationId xmlns:p14="http://schemas.microsoft.com/office/powerpoint/2010/main" val="2499291388"/>
      </p:ext>
    </p:extLst>
  </p:cSld>
  <p:clrMapOvr>
    <a:masterClrMapping/>
  </p:clrMapOvr>
  <p:timing>
    <p:tnLst>
      <p:par>
        <p:cTn id="1" dur="indefinite" restart="never" nodeType="tmRoot">
          <p:childTnLst>
            <p:video>
              <p:cMediaNode vol="80000">
                <p:cTn id="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5" descr="Speech bubble saying &quot;Let's discuss!&quot;">
            <a:extLst>
              <a:ext uri="{FF2B5EF4-FFF2-40B4-BE49-F238E27FC236}">
                <a16:creationId xmlns:a16="http://schemas.microsoft.com/office/drawing/2014/main" id="{66D155E0-07F7-4EFA-B90E-D6DA32E774E0}"/>
              </a:ext>
            </a:extLst>
          </p:cNvPr>
          <p:cNvSpPr>
            <a:spLocks noGrp="1"/>
          </p:cNvSpPr>
          <p:nvPr>
            <p:ph type="ctrTitle"/>
          </p:nvPr>
        </p:nvSpPr>
        <p:spPr>
          <a:xfrm>
            <a:off x="2136531" y="1002324"/>
            <a:ext cx="4658611" cy="3121269"/>
          </a:xfrm>
          <a:prstGeom prst="wedgeEllipseCallout">
            <a:avLst/>
          </a:prstGeom>
          <a:solidFill>
            <a:schemeClr val="bg1"/>
          </a:solidFill>
          <a:ln>
            <a:noFill/>
            <a:prstDash/>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ts val="0"/>
              </a:spcBef>
              <a:defRPr/>
            </a:pPr>
            <a:r>
              <a:rPr lang="en-US" sz="4050" b="1" dirty="0">
                <a:solidFill>
                  <a:schemeClr val="tx1"/>
                </a:solidFill>
                <a:latin typeface="Arial" panose="020B0604020202020204" pitchFamily="34" charset="0"/>
                <a:cs typeface="Arial" panose="020B0604020202020204" pitchFamily="34" charset="0"/>
              </a:rPr>
              <a:t>Let’s discuss!</a:t>
            </a:r>
          </a:p>
        </p:txBody>
      </p:sp>
      <p:sp>
        <p:nvSpPr>
          <p:cNvPr id="8" name="Rectangle 7">
            <a:extLst>
              <a:ext uri="{FF2B5EF4-FFF2-40B4-BE49-F238E27FC236}">
                <a16:creationId xmlns:a16="http://schemas.microsoft.com/office/drawing/2014/main" id="{BB35CD18-7C95-46CD-8FBA-05596EFF076C}"/>
              </a:ext>
            </a:extLst>
          </p:cNvPr>
          <p:cNvSpPr/>
          <p:nvPr/>
        </p:nvSpPr>
        <p:spPr>
          <a:xfrm>
            <a:off x="1" y="-55984"/>
            <a:ext cx="2204357" cy="678802"/>
          </a:xfrm>
          <a:prstGeom prst="rect">
            <a:avLst/>
          </a:prstGeom>
          <a:solidFill>
            <a:srgbClr val="36D2D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CASE STUDY</a:t>
            </a:r>
          </a:p>
        </p:txBody>
      </p:sp>
      <p:sp>
        <p:nvSpPr>
          <p:cNvPr id="5" name="TextBox 4">
            <a:extLst>
              <a:ext uri="{FF2B5EF4-FFF2-40B4-BE49-F238E27FC236}">
                <a16:creationId xmlns:a16="http://schemas.microsoft.com/office/drawing/2014/main" id="{9B4A28C5-2939-4D5D-94C9-B155ABC2C43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9" name="Slide Number Placeholder 3">
            <a:extLst>
              <a:ext uri="{FF2B5EF4-FFF2-40B4-BE49-F238E27FC236}">
                <a16:creationId xmlns:a16="http://schemas.microsoft.com/office/drawing/2014/main" id="{D0444996-EF02-4D95-86AB-F1539A9E2F60}"/>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9</a:t>
            </a:fld>
            <a:endParaRPr lang="en-US" dirty="0">
              <a:solidFill>
                <a:schemeClr val="tx1"/>
              </a:solidFill>
            </a:endParaRPr>
          </a:p>
        </p:txBody>
      </p:sp>
    </p:spTree>
    <p:extLst>
      <p:ext uri="{BB962C8B-B14F-4D97-AF65-F5344CB8AC3E}">
        <p14:creationId xmlns:p14="http://schemas.microsoft.com/office/powerpoint/2010/main" val="994128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9FB728-8FE5-4105-94D4-366D891596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CF7228-DC6B-410C-8C70-DC48DEED5104}">
  <ds:schemaRefs>
    <ds:schemaRef ds:uri="be3e311a-cf24-422d-8724-fb8608ceb2d1"/>
    <ds:schemaRef ds:uri="http://schemas.microsoft.com/office/2006/documentManagement/types"/>
    <ds:schemaRef ds:uri="http://purl.org/dc/dcmitype/"/>
    <ds:schemaRef ds:uri="http://purl.org/dc/elements/1.1/"/>
    <ds:schemaRef ds:uri="2bc3e199-3002-4639-b6ee-c7b7ae722963"/>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4099BF86-707A-4D7C-9A90-751B3587AB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1448</Words>
  <Application>Microsoft Office PowerPoint</Application>
  <PresentationFormat>On-screen Show (16:9)</PresentationFormat>
  <Paragraphs>145</Paragraphs>
  <Slides>13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Arial Black</vt:lpstr>
      <vt:lpstr>Calibri</vt:lpstr>
      <vt:lpstr>Calibri Light</vt:lpstr>
      <vt:lpstr>Office Theme</vt:lpstr>
      <vt:lpstr>Savings and Bank Accounts  </vt:lpstr>
      <vt:lpstr>Disclaimer</vt:lpstr>
      <vt:lpstr>The Five Basic Aspects of Money</vt:lpstr>
      <vt:lpstr>Why do we save?</vt:lpstr>
      <vt:lpstr>When do we save?</vt:lpstr>
      <vt:lpstr>How can we save?</vt:lpstr>
      <vt:lpstr>Who is your  saving role model?</vt:lpstr>
      <vt:lpstr>A Day in the life of Suzie Spender</vt:lpstr>
      <vt:lpstr>Let’s discuss!</vt:lpstr>
      <vt:lpstr>What did you learn from today’s workshop?</vt:lpstr>
      <vt:lpstr>My Financial Literacy Exit Ticket</vt:lpstr>
      <vt:lpstr>Request a financial literacy session</vt:lpstr>
      <vt:lpstr>© 2021 Chartered Professional Accountants of Canada All rights reserved. This publication is protected by copyright and written permission is required to reproduce, store in a retrieval system or transmit in any form or by any means (electronic, mechanical, photocopying, recording, or otherwise).  For information regarding permission, please contact financialliteracy@cpacanada.ca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School Session - Savings and Bank Accounts</dc:title>
  <dc:subject>Savings</dc:subject>
  <dc:creator/>
  <cp:keywords>CPA Canada, financial literacy, school, virtual session, virtual school session ppt, saving; money</cp:keywords>
  <cp:lastModifiedBy/>
  <cp:revision>1</cp:revision>
  <dcterms:created xsi:type="dcterms:W3CDTF">2019-12-24T13:46:14Z</dcterms:created>
  <dcterms:modified xsi:type="dcterms:W3CDTF">2021-06-22T21:00:46Z</dcterms:modified>
  <cp:category>Financial literacy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