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9.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0.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1.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2.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3.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4.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5.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0"/>
  </p:notesMasterIdLst>
  <p:sldIdLst>
    <p:sldId id="288" r:id="rId5"/>
    <p:sldId id="1812" r:id="rId6"/>
    <p:sldId id="1815" r:id="rId7"/>
    <p:sldId id="289" r:id="rId8"/>
    <p:sldId id="272" r:id="rId9"/>
    <p:sldId id="290" r:id="rId10"/>
    <p:sldId id="277" r:id="rId11"/>
    <p:sldId id="286" r:id="rId12"/>
    <p:sldId id="291" r:id="rId13"/>
    <p:sldId id="1816" r:id="rId14"/>
    <p:sldId id="293" r:id="rId15"/>
    <p:sldId id="278" r:id="rId16"/>
    <p:sldId id="1808" r:id="rId17"/>
    <p:sldId id="1813" r:id="rId18"/>
    <p:sldId id="1814" r:id="rId19"/>
  </p:sldIdLst>
  <p:sldSz cx="9144000" cy="5143500" type="screen16x9"/>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3"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C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8" autoAdjust="0"/>
    <p:restoredTop sz="56085" autoAdjust="0"/>
  </p:normalViewPr>
  <p:slideViewPr>
    <p:cSldViewPr snapToGrid="0">
      <p:cViewPr varScale="1">
        <p:scale>
          <a:sx n="70" d="100"/>
          <a:sy n="70" d="100"/>
        </p:scale>
        <p:origin x="160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150" d="100"/>
          <a:sy n="150" d="100"/>
        </p:scale>
        <p:origin x="2388" y="-20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266A73-E00F-4D96-AACB-EAF62D5B1556}" type="datetimeFigureOut">
              <a:rPr lang="en-US" smtClean="0"/>
              <a:t>6/22/2021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669453-AFBC-44D9-9F45-B60783102C23}" type="slidenum">
              <a:rPr lang="en-US" smtClean="0"/>
              <a:t>‹#›</a:t>
            </a:fld>
            <a:endParaRPr lang="en-US" dirty="0"/>
          </a:p>
        </p:txBody>
      </p:sp>
    </p:spTree>
    <p:extLst>
      <p:ext uri="{BB962C8B-B14F-4D97-AF65-F5344CB8AC3E}">
        <p14:creationId xmlns:p14="http://schemas.microsoft.com/office/powerpoint/2010/main" val="41075278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quebec.ca/education/aide-financiere-aux-&#233;tudes"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ontario.ca/fr/page/decouvrez-le-rafeo"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Bi46Z7xTl_8"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Pour présenter le fichier PowerPoint à l’écran, lancez l’application </a:t>
            </a:r>
            <a:r>
              <a:rPr lang="fr-CA" sz="900" b="1" i="1" u="none" strike="noStrike" kern="1200" baseline="0" dirty="0">
                <a:solidFill>
                  <a:schemeClr val="tx1"/>
                </a:solidFill>
                <a:latin typeface="+mn-lt"/>
                <a:ea typeface="+mn-ea"/>
                <a:cs typeface="+mn-cs"/>
              </a:rPr>
              <a:t>FlippingBook</a:t>
            </a:r>
            <a:r>
              <a:rPr lang="fr-CA" sz="900" b="1" i="0" u="none" strike="noStrike" kern="1200" baseline="0" dirty="0">
                <a:solidFill>
                  <a:schemeClr val="tx1"/>
                </a:solidFill>
                <a:latin typeface="+mn-lt"/>
                <a:ea typeface="+mn-ea"/>
                <a:cs typeface="+mn-cs"/>
              </a:rPr>
              <a:t>. </a:t>
            </a:r>
            <a:r>
              <a:rPr lang="fr-CA" sz="900" b="0" i="0" u="none" strike="noStrike" kern="1200" baseline="0" dirty="0">
                <a:solidFill>
                  <a:schemeClr val="tx1"/>
                </a:solidFill>
                <a:latin typeface="+mn-lt"/>
                <a:ea typeface="+mn-ea"/>
                <a:cs typeface="+mn-cs"/>
              </a:rPr>
              <a:t>Faites un copier-coller de ce lien dans votre navigateur :</a:t>
            </a:r>
          </a:p>
          <a:p>
            <a:r>
              <a:rPr lang="fr-CA" sz="900" b="0" i="0" u="none" strike="noStrike" kern="1200" baseline="0" dirty="0">
                <a:solidFill>
                  <a:schemeClr val="tx1"/>
                </a:solidFill>
                <a:latin typeface="+mn-lt"/>
                <a:ea typeface="+mn-ea"/>
                <a:cs typeface="+mn-cs"/>
              </a:rPr>
              <a:t>https://online.flippingbook.com/view/662169298/</a:t>
            </a:r>
            <a:br>
              <a:rPr lang="fr-CA" sz="900" b="0" i="0" u="none" strike="noStrike" kern="1200" baseline="0" dirty="0">
                <a:solidFill>
                  <a:schemeClr val="tx1"/>
                </a:solidFill>
                <a:latin typeface="+mn-lt"/>
                <a:ea typeface="+mn-ea"/>
                <a:cs typeface="+mn-cs"/>
              </a:rPr>
            </a:br>
            <a:endParaRPr lang="fr-CA" sz="800" b="0" i="0" u="none" kern="1200" baseline="0" dirty="0">
              <a:solidFill>
                <a:schemeClr val="tx1"/>
              </a:solidFill>
              <a:highlight>
                <a:srgbClr val="FFFF00"/>
              </a:highlight>
              <a:latin typeface="+mn-lt"/>
              <a:ea typeface="+mn-ea"/>
              <a:cs typeface="+mn-cs"/>
            </a:endParaRPr>
          </a:p>
          <a:p>
            <a:r>
              <a:rPr lang="fr-CA" sz="900" b="1" i="0" u="none" strike="noStrike" kern="1200" baseline="0" dirty="0">
                <a:solidFill>
                  <a:schemeClr val="tx1"/>
                </a:solidFill>
                <a:latin typeface="+mn-lt"/>
                <a:ea typeface="+mn-ea"/>
                <a:cs typeface="+mn-cs"/>
              </a:rPr>
              <a:t>Objectif d’apprentissage</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Il y a une différence entre une bonne dette et une mauvaise dette. Il est important de connaître cette différence pour éviter de se trouver dans l’impossibilité de rembourser ses dettes.</a:t>
            </a:r>
          </a:p>
          <a:p>
            <a:pPr marL="0" indent="0">
              <a:buFont typeface="Arial" panose="020B0604020202020204" pitchFamily="34" charset="0"/>
              <a:buNone/>
            </a:pPr>
            <a:endParaRPr lang="fr-CA" sz="900" b="1" i="0" u="none" strike="noStrike" kern="1200" baseline="0" dirty="0">
              <a:solidFill>
                <a:schemeClr val="tx1"/>
              </a:solidFill>
              <a:latin typeface="+mn-lt"/>
              <a:ea typeface="+mn-ea"/>
              <a:cs typeface="+mn-cs"/>
            </a:endParaRPr>
          </a:p>
          <a:p>
            <a:r>
              <a:rPr lang="fr-CA" sz="900" b="1" i="0" u="none" strike="noStrike" kern="1200" baseline="0" dirty="0">
                <a:solidFill>
                  <a:schemeClr val="tx1"/>
                </a:solidFill>
                <a:latin typeface="+mn-lt"/>
                <a:ea typeface="+mn-ea"/>
                <a:cs typeface="+mn-cs"/>
              </a:rPr>
              <a:t>Introduction et mise en contexte de l’atelier</a:t>
            </a:r>
          </a:p>
          <a:p>
            <a:endParaRPr lang="fr-CA" sz="9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Présentez-vous brièvement (au besoin). </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Présentez les grandes lignes du déroulement de l’atelier et expliquez aux élèves à quoi ils peuvent s’attendre dans les 45 prochaines minutes.</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Cette introduction devrait prendre environ 5 minutes.</a:t>
            </a:r>
            <a:endParaRPr lang="fr-CA" sz="900" dirty="0">
              <a:solidFill>
                <a:srgbClr val="FF0000"/>
              </a:solidFill>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1</a:t>
            </a:fld>
            <a:endParaRPr lang="en-US" dirty="0"/>
          </a:p>
        </p:txBody>
      </p:sp>
    </p:spTree>
    <p:extLst>
      <p:ext uri="{BB962C8B-B14F-4D97-AF65-F5344CB8AC3E}">
        <p14:creationId xmlns:p14="http://schemas.microsoft.com/office/powerpoint/2010/main" val="84406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fr-CA" sz="900" b="1" i="0" u="none" strike="noStrike" kern="1200" baseline="0" dirty="0">
                <a:solidFill>
                  <a:schemeClr val="tx1"/>
                </a:solidFill>
                <a:latin typeface="+mn-lt"/>
                <a:ea typeface="+mn-ea"/>
                <a:cs typeface="+mn-cs"/>
              </a:rPr>
              <a:t>Renseignements supplémentaires </a:t>
            </a:r>
          </a:p>
          <a:p>
            <a:pPr marL="0" indent="0">
              <a:buFont typeface="Arial" panose="020B0604020202020204" pitchFamily="34" charset="0"/>
              <a:buNone/>
            </a:pPr>
            <a:r>
              <a:rPr lang="fr-CA" sz="900" b="0" i="0" u="none" strike="noStrike" kern="1200" baseline="0" dirty="0">
                <a:solidFill>
                  <a:schemeClr val="tx1"/>
                </a:solidFill>
                <a:latin typeface="+mn-lt"/>
                <a:ea typeface="+mn-ea"/>
                <a:cs typeface="+mn-cs"/>
              </a:rPr>
              <a:t>Prenez quelques minutes pour souligner l’importance de protéger ses renseignements personnels et d’éviter le vol d’identité. Il ne faut révéler son numéro d’identification personnel (NIP) à personne, même pas à ses meilleurs amis.  </a:t>
            </a:r>
          </a:p>
          <a:p>
            <a:pPr marL="0" indent="0">
              <a:buFont typeface="Arial" panose="020B0604020202020204" pitchFamily="34" charset="0"/>
              <a:buNone/>
            </a:pPr>
            <a:endParaRPr lang="fr-CA" sz="900" b="0" i="0" u="none" strike="noStrike" kern="1200" baseline="0" dirty="0">
              <a:solidFill>
                <a:srgbClr val="FF0000"/>
              </a:solidFill>
              <a:latin typeface="+mn-lt"/>
              <a:ea typeface="+mn-ea"/>
              <a:cs typeface="+mn-cs"/>
            </a:endParaRPr>
          </a:p>
          <a:p>
            <a:pPr marL="0" indent="0">
              <a:buFont typeface="Arial" panose="020B0604020202020204" pitchFamily="34" charset="0"/>
              <a:buNone/>
            </a:pPr>
            <a:r>
              <a:rPr lang="fr-CA" sz="900" b="0" i="0" u="none" strike="noStrike" kern="1200" baseline="0" dirty="0">
                <a:solidFill>
                  <a:schemeClr val="tx1"/>
                </a:solidFill>
                <a:latin typeface="+mn-lt"/>
                <a:ea typeface="+mn-ea"/>
                <a:cs typeface="+mn-cs"/>
              </a:rPr>
              <a:t>Donnez aux élèves les conseils suivants :</a:t>
            </a:r>
          </a:p>
          <a:p>
            <a:pPr marL="0" indent="0">
              <a:buFont typeface="Arial" panose="020B0604020202020204" pitchFamily="34" charset="0"/>
              <a:buNone/>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Conservez toujours vos cartes bancaires en lieu sûr.</a:t>
            </a: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Ne vous promenez jamais avec votre numéro d’assurance sociale sur vous.</a:t>
            </a: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Votre date de naissance (y compris l’année) est-elle sur votre page Facebook? Les principales informations requises pour ouvrir un compte bancaire sont les suivantes : le nom de jeune fille de votre mère, votre date de naissance, votre numéro d’assurance sociale et votre numéro de permis de conduire. </a:t>
            </a:r>
            <a:r>
              <a:rPr lang="fr-CA" sz="900" b="0" u="none" strike="noStrike" kern="1200" baseline="0" dirty="0">
                <a:solidFill>
                  <a:schemeClr val="tx1"/>
                </a:solidFill>
                <a:latin typeface="+mn-lt"/>
                <a:ea typeface="+mn-ea"/>
                <a:cs typeface="+mn-cs"/>
              </a:rPr>
              <a:t>(Demandez aux élèves s’ils révèlent souvent ces informations.)</a:t>
            </a: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Lorsqu’on vous demande de révéler des renseignements personnels, demandez toujours pourquoi c’est nécessaire.</a:t>
            </a:r>
          </a:p>
          <a:p>
            <a:pPr marL="171450" indent="-171450">
              <a:spcBef>
                <a:spcPct val="0"/>
              </a:spcBef>
              <a:spcAft>
                <a:spcPct val="0"/>
              </a:spcAft>
              <a:buFont typeface="Arial" panose="020B0604020202020204" pitchFamily="34" charset="0"/>
              <a:buChar char="•"/>
              <a:defRPr/>
            </a:pPr>
            <a:r>
              <a:rPr lang="fr-CA" i="1" dirty="0"/>
              <a:t>Pour protéger vos cartes à puce RFID, glissez-les dans un étui protecteur ou enveloppez-les de papier d’aluminium, pour bloquer la radiotransmission (sinon, des malfaiteurs pourraient, en s’approchant de vous, subtiliser les données codées de votre carte pour faire des achats ou retirer des fonds de votre compte).</a:t>
            </a:r>
          </a:p>
        </p:txBody>
      </p:sp>
      <p:sp>
        <p:nvSpPr>
          <p:cNvPr id="4" name="Slide Number Placeholder 3"/>
          <p:cNvSpPr>
            <a:spLocks noGrp="1"/>
          </p:cNvSpPr>
          <p:nvPr>
            <p:ph type="sldNum" sz="quarter" idx="5"/>
            <p:custDataLst>
              <p:tags r:id="rId3"/>
            </p:custDataLst>
          </p:nvPr>
        </p:nvSpPr>
        <p:spPr/>
        <p:txBody>
          <a:bodyPr/>
          <a:lstStyle/>
          <a:p>
            <a:fld id="{09669453-AFBC-44D9-9F45-B60783102C23}" type="slidenum">
              <a:rPr lang="en-US" smtClean="0"/>
              <a:t>10</a:t>
            </a:fld>
            <a:endParaRPr lang="en-US" dirty="0"/>
          </a:p>
        </p:txBody>
      </p:sp>
    </p:spTree>
    <p:extLst>
      <p:ext uri="{BB962C8B-B14F-4D97-AF65-F5344CB8AC3E}">
        <p14:creationId xmlns:p14="http://schemas.microsoft.com/office/powerpoint/2010/main" val="4043758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fr-CA" sz="900" b="1" i="0" u="none" strike="noStrike" kern="1200" baseline="0" dirty="0">
                <a:solidFill>
                  <a:schemeClr val="tx1"/>
                </a:solidFill>
                <a:latin typeface="+mn-lt"/>
                <a:ea typeface="+mn-ea"/>
                <a:cs typeface="+mn-cs"/>
              </a:rPr>
              <a:t>Renseignements supplémentaires </a:t>
            </a:r>
          </a:p>
          <a:p>
            <a:pPr marL="0" indent="0">
              <a:buFont typeface="Arial" panose="020B0604020202020204" pitchFamily="34" charset="0"/>
              <a:buNone/>
            </a:pPr>
            <a:r>
              <a:rPr lang="fr-CA" sz="900" b="0" i="0" u="none" strike="noStrike" kern="1200" baseline="0" dirty="0">
                <a:solidFill>
                  <a:schemeClr val="tx1"/>
                </a:solidFill>
                <a:latin typeface="+mn-lt"/>
                <a:ea typeface="+mn-ea"/>
                <a:cs typeface="+mn-cs"/>
              </a:rPr>
              <a:t>Prenez quelques minutes pour souligner l’importance de protéger ses renseignements personnels et d’éviter le vol d’identité. Il ne faut révéler son numéro d’identification personnel (NIP) à personne, même pas à ses meilleurs amis.  </a:t>
            </a:r>
          </a:p>
          <a:p>
            <a:pPr marL="0" indent="0">
              <a:buFont typeface="Arial" panose="020B0604020202020204" pitchFamily="34" charset="0"/>
              <a:buNone/>
            </a:pPr>
            <a:endParaRPr lang="fr-CA" sz="900" b="0" i="0" u="none" strike="noStrike" kern="1200" baseline="0" dirty="0">
              <a:solidFill>
                <a:srgbClr val="FF0000"/>
              </a:solidFill>
              <a:latin typeface="+mn-lt"/>
              <a:ea typeface="+mn-ea"/>
              <a:cs typeface="+mn-cs"/>
            </a:endParaRPr>
          </a:p>
          <a:p>
            <a:pPr marL="0" indent="0">
              <a:buFont typeface="Arial" panose="020B0604020202020204" pitchFamily="34" charset="0"/>
              <a:buNone/>
            </a:pPr>
            <a:r>
              <a:rPr lang="fr-CA" sz="900" b="0" i="0" u="none" strike="noStrike" kern="1200" baseline="0" dirty="0">
                <a:solidFill>
                  <a:schemeClr val="tx1"/>
                </a:solidFill>
                <a:latin typeface="+mn-lt"/>
                <a:ea typeface="+mn-ea"/>
                <a:cs typeface="+mn-cs"/>
              </a:rPr>
              <a:t>Donnez aux élèves les conseils suivants :</a:t>
            </a:r>
          </a:p>
          <a:p>
            <a:pPr marL="0" indent="0">
              <a:buFont typeface="Arial" panose="020B0604020202020204" pitchFamily="34" charset="0"/>
              <a:buNone/>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Conservez toujours vos cartes bancaires en lieu sûr.</a:t>
            </a: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Ne vous promenez jamais avec votre numéro d’assurance sociale sur vous.</a:t>
            </a: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Votre date de naissance (y compris l’année) est-elle sur votre page Facebook? Les principales informations requises pour ouvrir un compte bancaire sont les suivantes : le nom de jeune fille de votre mère, votre date de naissance, votre numéro d’assurance sociale et votre numéro de permis de conduire. </a:t>
            </a:r>
            <a:r>
              <a:rPr lang="fr-CA" sz="900" b="0" u="none" strike="noStrike" kern="1200" baseline="0" dirty="0">
                <a:solidFill>
                  <a:schemeClr val="tx1"/>
                </a:solidFill>
                <a:latin typeface="+mn-lt"/>
                <a:ea typeface="+mn-ea"/>
                <a:cs typeface="+mn-cs"/>
              </a:rPr>
              <a:t>(Demandez aux élèves s’ils révèlent souvent ces informations.)</a:t>
            </a: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Lorsqu’on vous demande de révéler des renseignements personnels, demandez toujours pourquoi c’est nécessaire.</a:t>
            </a:r>
          </a:p>
          <a:p>
            <a:pPr marL="171450" indent="-171450">
              <a:spcBef>
                <a:spcPct val="0"/>
              </a:spcBef>
              <a:spcAft>
                <a:spcPct val="0"/>
              </a:spcAft>
              <a:buFont typeface="Arial" panose="020B0604020202020204" pitchFamily="34" charset="0"/>
              <a:buChar char="•"/>
              <a:defRPr/>
            </a:pPr>
            <a:r>
              <a:rPr lang="fr-CA" i="1" dirty="0"/>
              <a:t>Pour protéger vos cartes à puce RFID, glissez-les dans un étui protecteur ou enveloppez-les de papier d’aluminium, pour bloquer la radiotransmission (sinon, des malfaiteurs pourraient, en s’approchant de vous, subtiliser les données codées de votre carte pour faire des achats ou retirer des fonds de votre compte).</a:t>
            </a:r>
          </a:p>
        </p:txBody>
      </p:sp>
      <p:sp>
        <p:nvSpPr>
          <p:cNvPr id="4" name="Slide Number Placeholder 3"/>
          <p:cNvSpPr>
            <a:spLocks noGrp="1"/>
          </p:cNvSpPr>
          <p:nvPr>
            <p:ph type="sldNum" sz="quarter" idx="5"/>
            <p:custDataLst>
              <p:tags r:id="rId3"/>
            </p:custDataLst>
          </p:nvPr>
        </p:nvSpPr>
        <p:spPr/>
        <p:txBody>
          <a:bodyPr/>
          <a:lstStyle/>
          <a:p>
            <a:fld id="{09669453-AFBC-44D9-9F45-B60783102C23}" type="slidenum">
              <a:rPr lang="en-US" smtClean="0"/>
              <a:t>11</a:t>
            </a:fld>
            <a:endParaRPr lang="en-US" dirty="0"/>
          </a:p>
        </p:txBody>
      </p:sp>
    </p:spTree>
    <p:extLst>
      <p:ext uri="{BB962C8B-B14F-4D97-AF65-F5344CB8AC3E}">
        <p14:creationId xmlns:p14="http://schemas.microsoft.com/office/powerpoint/2010/main" val="3803766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fr-CA" sz="900" b="1" i="0" u="none" strike="noStrike" kern="1200" baseline="0" dirty="0">
                <a:solidFill>
                  <a:schemeClr val="tx1"/>
                </a:solidFill>
                <a:latin typeface="+mn-lt"/>
                <a:ea typeface="+mn-ea"/>
                <a:cs typeface="+mn-cs"/>
              </a:rPr>
              <a:t>Conclusion </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Demandez aux élèves ce qu’ils ont appris et ce qu’ils retiendront de l’atelier, et répondez à leurs questions.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Rappelez-leur l’objectif d’apprentissage d’aujourd’hui : </a:t>
            </a:r>
            <a:r>
              <a:rPr lang="fr-CA" sz="900" b="0" i="1" u="none" strike="noStrike" kern="1200" baseline="0" dirty="0">
                <a:solidFill>
                  <a:schemeClr val="tx1"/>
                </a:solidFill>
                <a:latin typeface="+mn-lt"/>
                <a:ea typeface="+mn-ea"/>
                <a:cs typeface="+mn-cs"/>
              </a:rPr>
              <a:t>Il y a une différence entre une bonne dette et une mauvaise dette. Il est important de connaître cette différence pour éviter de se trouver dans l’impossibilité de rembourser ses dettes. </a:t>
            </a:r>
            <a:endParaRPr lang="fr-CA" sz="900" dirty="0"/>
          </a:p>
        </p:txBody>
      </p:sp>
      <p:sp>
        <p:nvSpPr>
          <p:cNvPr id="4" name="Slide Number Placeholder 3"/>
          <p:cNvSpPr>
            <a:spLocks noGrp="1"/>
          </p:cNvSpPr>
          <p:nvPr>
            <p:ph type="sldNum" sz="quarter" idx="5"/>
            <p:custDataLst>
              <p:tags r:id="rId3"/>
            </p:custDataLst>
          </p:nvPr>
        </p:nvSpPr>
        <p:spPr/>
        <p:txBody>
          <a:bodyPr/>
          <a:lstStyle/>
          <a:p>
            <a:fld id="{D710CF1E-E9E0-4712-9FE2-D09D51E10904}" type="slidenum">
              <a:rPr lang="en-US" smtClean="0"/>
              <a:t>12</a:t>
            </a:fld>
            <a:endParaRPr lang="en-US" dirty="0"/>
          </a:p>
        </p:txBody>
      </p:sp>
    </p:spTree>
    <p:extLst>
      <p:ext uri="{BB962C8B-B14F-4D97-AF65-F5344CB8AC3E}">
        <p14:creationId xmlns:p14="http://schemas.microsoft.com/office/powerpoint/2010/main" val="96523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fr-CA" sz="1200" b="1" dirty="0"/>
              <a:t>Formulaire d’évaluation</a:t>
            </a:r>
          </a:p>
          <a:p>
            <a:pPr marL="171450" indent="-171450">
              <a:buFont typeface="Arial" panose="020B0604020202020204" pitchFamily="34" charset="0"/>
              <a:buChar char="•"/>
            </a:pPr>
            <a:r>
              <a:rPr lang="fr-CA" sz="1200" dirty="0"/>
              <a:t>Invitez les élèves à remplir le formulaire d’évaluation de l’atelier, puis recueillez leurs commentaires.</a:t>
            </a:r>
          </a:p>
          <a:p>
            <a:endParaRPr lang="fr-CA" dirty="0"/>
          </a:p>
        </p:txBody>
      </p:sp>
      <p:sp>
        <p:nvSpPr>
          <p:cNvPr id="4" name="Slide Number Placeholder 3"/>
          <p:cNvSpPr>
            <a:spLocks noGrp="1"/>
          </p:cNvSpPr>
          <p:nvPr>
            <p:ph type="sldNum" sz="quarter" idx="5"/>
            <p:custDataLst>
              <p:tags r:id="rId3"/>
            </p:custDataLst>
          </p:nvPr>
        </p:nvSpPr>
        <p:spPr/>
        <p:txBody>
          <a:bodyPr/>
          <a:lstStyle/>
          <a:p>
            <a:fld id="{D710CF1E-E9E0-4712-9FE2-D09D51E10904}" type="slidenum">
              <a:rPr lang="en-US" smtClean="0"/>
              <a:t>13</a:t>
            </a:fld>
            <a:endParaRPr lang="en-US" dirty="0"/>
          </a:p>
        </p:txBody>
      </p:sp>
    </p:spTree>
    <p:extLst>
      <p:ext uri="{BB962C8B-B14F-4D97-AF65-F5344CB8AC3E}">
        <p14:creationId xmlns:p14="http://schemas.microsoft.com/office/powerpoint/2010/main" val="1966024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descr="Signe du dollar rayé, illustrant que le service est gratuit"/>
          <p:cNvSpPr>
            <a:spLocks noGrp="1" noRot="1" noChangeAspect="1"/>
          </p:cNvSpPr>
          <p:nvPr>
            <p:ph type="sldImg"/>
            <p:custDataLst>
              <p:tags r:id="rId1"/>
            </p:custDataLst>
          </p:nvPr>
        </p:nvSpPr>
        <p:spPr>
          <a:xfrm>
            <a:off x="679450" y="1143000"/>
            <a:ext cx="5486400" cy="3086100"/>
          </a:xfrm>
        </p:spPr>
      </p:sp>
      <p:sp>
        <p:nvSpPr>
          <p:cNvPr id="3" name="Notes Placeholder 2"/>
          <p:cNvSpPr>
            <a:spLocks noGrp="1"/>
          </p:cNvSpPr>
          <p:nvPr>
            <p:ph type="body" idx="1"/>
            <p:custDataLst>
              <p:tags r:id="rId2"/>
            </p:custDataLst>
          </p:nvPr>
        </p:nvSpPr>
        <p:spPr/>
        <p:txBody>
          <a:bodyPr/>
          <a:lstStyle/>
          <a:p>
            <a:endParaRPr lang="fr-CA" dirty="0"/>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9CAFCB4-A002-4702-A0FC-1B8BF1A7CE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1301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indent="0" rtl="0">
              <a:buFont typeface="Arial" panose="020B0604020202020204" pitchFamily="34" charset="0"/>
              <a:buNone/>
            </a:pPr>
            <a:endParaRPr lang="en-US" sz="900" dirty="0">
              <a:latin typeface="+mn-lt"/>
            </a:endParaRPr>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710CF1E-E9E0-4712-9FE2-D09D51E109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23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CA" altLang="en-US" sz="900" dirty="0">
                <a:latin typeface="+mn-lt"/>
                <a:cs typeface="Times New Roman" panose="02020603050405020304" pitchFamily="18" charset="0"/>
              </a:rPr>
              <a:t>Veuillez lire cet avis textuellement à tous les participants en vue d’éliminer toute possibilité de responsabilité juridique qui pourrait découler du fait qu’un participant prenne des mesures en se fiant uniquement à l’information contenue dans cette présentation sans obtenir de conseils professionnels.</a:t>
            </a:r>
            <a:endParaRPr lang="fr-CA" alt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CA" altLang="en-US" sz="900" dirty="0">
                <a:latin typeface="+mn-lt"/>
                <a:cs typeface="Times New Roman" panose="02020603050405020304" pitchFamily="18" charset="0"/>
              </a:rPr>
              <a:t>Veuillez lire cet avis textuellement à tous les participants en vue d’éliminer toute possibilité de responsabilité juridique qui pourrait découler du fait qu’un participant prenne des mesures en se fiant uniquement à l’information contenue dans cette présentation sans obtenir de conseils professionnels.</a:t>
            </a:r>
            <a:endParaRPr lang="fr-CA" alt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483781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Introduction – Cartes de crédit et différence entre une bonne et une mauvaise dette</a:t>
            </a:r>
          </a:p>
          <a:p>
            <a:pPr marL="0" indent="0">
              <a:buFont typeface="Arial" panose="020B0604020202020204" pitchFamily="34" charset="0"/>
              <a:buNone/>
            </a:pPr>
            <a:r>
              <a:rPr lang="fr-CA" sz="900" b="0" i="0" u="none" strike="noStrike" kern="1200" baseline="0" dirty="0">
                <a:solidFill>
                  <a:schemeClr val="tx1"/>
                </a:solidFill>
                <a:latin typeface="+mn-lt"/>
                <a:ea typeface="+mn-ea"/>
                <a:cs typeface="+mn-cs"/>
              </a:rPr>
              <a:t>Prenez quelques minutes pour apprendre à connaître les élèves et pour évaluer ce qu’ils savent de la notion de dette, en leur posant les questions suivantes :</a:t>
            </a:r>
          </a:p>
          <a:p>
            <a:pPr marL="0" indent="0">
              <a:buFont typeface="Arial" panose="020B0604020202020204" pitchFamily="34" charset="0"/>
              <a:buNone/>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Qu’est-ce qu’une dette? </a:t>
            </a:r>
          </a:p>
          <a:p>
            <a:pPr marL="171450" indent="-171450">
              <a:buFont typeface="Arial" panose="020B0604020202020204" pitchFamily="34" charset="0"/>
              <a:buChar char="•"/>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Qu’est-ce qu’une carte de crédit?</a:t>
            </a:r>
          </a:p>
          <a:p>
            <a:pPr marL="0" indent="0">
              <a:buFont typeface="Arial" panose="020B0604020202020204" pitchFamily="34" charset="0"/>
              <a:buNone/>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Qu’arrive-t-il si l’on ne rembourse pas ses dettes?</a:t>
            </a:r>
            <a:endParaRPr lang="fr-CA" sz="900" b="0" i="0" u="none" strike="noStrike" kern="1200" baseline="0" dirty="0">
              <a:solidFill>
                <a:srgbClr val="FF0000"/>
              </a:solidFill>
              <a:latin typeface="+mn-lt"/>
              <a:ea typeface="+mn-ea"/>
              <a:cs typeface="+mn-cs"/>
            </a:endParaRPr>
          </a:p>
          <a:p>
            <a:pPr marL="171450" indent="-171450">
              <a:buFont typeface="Arial" panose="020B0604020202020204" pitchFamily="34" charset="0"/>
              <a:buChar char="•"/>
            </a:pPr>
            <a:endParaRPr lang="fr-CA" sz="900" b="0" i="0" u="none" strike="noStrike" kern="1200" baseline="0" dirty="0">
              <a:solidFill>
                <a:schemeClr val="tx1"/>
              </a:solidFill>
              <a:latin typeface="+mn-lt"/>
              <a:ea typeface="+mn-ea"/>
              <a:cs typeface="+mn-cs"/>
            </a:endParaRPr>
          </a:p>
          <a:p>
            <a:pPr marL="179388" indent="-179388" defTabSz="914400">
              <a:spcBef>
                <a:spcPct val="0"/>
              </a:spcBef>
              <a:spcAft>
                <a:spcPct val="0"/>
              </a:spcAft>
              <a:buFont typeface="Arial" panose="020B0604020202020204" pitchFamily="34" charset="0"/>
              <a:buChar char="•"/>
              <a:defRPr/>
            </a:pPr>
            <a:r>
              <a:rPr lang="fr-CA" sz="900" b="1" dirty="0"/>
              <a:t>E</a:t>
            </a:r>
            <a:r>
              <a:rPr lang="fr-CA" sz="900" b="1" dirty="0">
                <a:latin typeface="+mn-lt"/>
              </a:rPr>
              <a:t>ncouragez les élèves à poser leurs questions dans la zone de clavardage de la plateforme que vous utilisez (Zoom, Skype, Teams, etc.).</a:t>
            </a:r>
          </a:p>
          <a:p>
            <a:pPr marL="179388" indent="-179388" defTabSz="914400">
              <a:spcBef>
                <a:spcPct val="0"/>
              </a:spcBef>
              <a:spcAft>
                <a:spcPct val="0"/>
              </a:spcAft>
              <a:buFont typeface="Arial" panose="020B0604020202020204" pitchFamily="34" charset="0"/>
              <a:buChar char="•"/>
              <a:defRPr/>
            </a:pPr>
            <a:endParaRPr lang="fr-CA" sz="900" b="1" dirty="0">
              <a:latin typeface="+mn-lt"/>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Réponses possibles :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Après une faillite, </a:t>
            </a:r>
            <a:r>
              <a:rPr lang="fr-CA" dirty="0"/>
              <a:t>o</a:t>
            </a:r>
            <a:r>
              <a:rPr lang="fr-CA" sz="900" b="0" i="0" u="none" strike="noStrike" kern="1200" baseline="0" dirty="0">
                <a:solidFill>
                  <a:schemeClr val="tx1"/>
                </a:solidFill>
                <a:latin typeface="+mn-lt"/>
                <a:ea typeface="+mn-ea"/>
                <a:cs typeface="+mn-cs"/>
              </a:rPr>
              <a:t>n risque de ne pas pouvoir exercer certaines professions.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Mauvais antécédents de crédit : une faillite a un impact sur les antécédents de crédit et la capacité d’emprunter de l’argent dans l’avenir, par exemple pour acheter une maison ou une voiture, ou pour payer ses études.</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Amendes et pénalités.</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Reprise d’un bien par le prêteur.</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Autres conséquences de nature juridique.</a:t>
            </a:r>
            <a:endParaRPr lang="en-US" sz="900" b="0" i="0" u="none" strike="noStrike" kern="1200" baseline="0" dirty="0">
              <a:solidFill>
                <a:srgbClr val="FF0000"/>
              </a:solidFill>
              <a:latin typeface="+mn-lt"/>
              <a:ea typeface="+mn-ea"/>
              <a:cs typeface="+mn-cs"/>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4</a:t>
            </a:fld>
            <a:endParaRPr lang="en-US" dirty="0"/>
          </a:p>
        </p:txBody>
      </p:sp>
    </p:spTree>
    <p:extLst>
      <p:ext uri="{BB962C8B-B14F-4D97-AF65-F5344CB8AC3E}">
        <p14:creationId xmlns:p14="http://schemas.microsoft.com/office/powerpoint/2010/main" val="4232149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A" sz="900" b="1" i="0" u="none" strike="noStrike" kern="1200" baseline="0" dirty="0">
                <a:solidFill>
                  <a:schemeClr val="tx1"/>
                </a:solidFill>
                <a:latin typeface="+mn-lt"/>
                <a:ea typeface="+mn-ea"/>
                <a:cs typeface="+mn-cs"/>
              </a:rPr>
              <a:t>Discussion</a:t>
            </a:r>
          </a:p>
          <a:p>
            <a:pPr marL="0" indent="0">
              <a:buFont typeface="Arial" panose="020B0604020202020204" pitchFamily="34" charset="0"/>
              <a:buNone/>
            </a:pPr>
            <a:endParaRPr lang="fr-CA" sz="9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b="1" dirty="0"/>
              <a:t>Lancez une brève discussion en posant des questions comme celles-ci :</a:t>
            </a:r>
            <a:endParaRPr lang="fr-CA" sz="900" dirty="0"/>
          </a:p>
          <a:p>
            <a:pPr marL="628650" lvl="1" indent="-171450">
              <a:buFont typeface="Arial" panose="020B0604020202020204" pitchFamily="34" charset="0"/>
              <a:buChar char="•"/>
            </a:pPr>
            <a:r>
              <a:rPr lang="fr-CA" i="1" dirty="0">
                <a:effectLst/>
              </a:rPr>
              <a:t>Combien d’entre vous ont une carte de crédit à leur nom</a:t>
            </a:r>
            <a:r>
              <a:rPr lang="fr-CA" sz="900" b="0" i="1" u="none" strike="noStrike" kern="1200" baseline="0" dirty="0">
                <a:solidFill>
                  <a:schemeClr val="tx1"/>
                </a:solidFill>
                <a:latin typeface="+mn-lt"/>
                <a:ea typeface="+mn-ea"/>
                <a:cs typeface="+mn-cs"/>
              </a:rPr>
              <a:t>? </a:t>
            </a:r>
          </a:p>
          <a:p>
            <a:pPr marL="628650" lvl="1"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Quels achats faites-vous à crédit? </a:t>
            </a:r>
          </a:p>
          <a:p>
            <a:pPr marL="628650" lvl="1"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Y en a-t-il parmi vous qui </a:t>
            </a:r>
            <a:r>
              <a:rPr lang="fr-CA" i="1" dirty="0"/>
              <a:t>ont </a:t>
            </a:r>
            <a:r>
              <a:rPr lang="fr-CA" sz="900" b="0" i="1" u="none" strike="noStrike" kern="1200" baseline="0" dirty="0">
                <a:solidFill>
                  <a:schemeClr val="tx1"/>
                </a:solidFill>
                <a:latin typeface="+mn-lt"/>
                <a:ea typeface="+mn-ea"/>
                <a:cs typeface="+mn-cs"/>
              </a:rPr>
              <a:t>d’autres sortes de cartes (comme une carte de débit ou une carte prépayée)?</a:t>
            </a:r>
          </a:p>
          <a:p>
            <a:pPr marL="0" lvl="1"/>
            <a:r>
              <a:rPr lang="fr-CA" sz="900" b="0" i="1" u="none" strike="noStrike" kern="1200" baseline="0" dirty="0">
                <a:solidFill>
                  <a:schemeClr val="tx1"/>
                </a:solidFill>
                <a:latin typeface="+mn-lt"/>
                <a:ea typeface="+mn-ea"/>
                <a:cs typeface="+mn-cs"/>
              </a:rPr>
              <a:t> </a:t>
            </a:r>
          </a:p>
          <a:p>
            <a:pPr marL="285750" indent="-285750" defTabSz="914400">
              <a:spcBef>
                <a:spcPct val="0"/>
              </a:spcBef>
              <a:spcAft>
                <a:spcPct val="0"/>
              </a:spcAft>
              <a:buFont typeface="Arial" panose="020B0604020202020204" pitchFamily="34" charset="0"/>
              <a:buChar char="•"/>
              <a:defRPr/>
            </a:pPr>
            <a:r>
              <a:rPr lang="fr-CA" sz="900" b="1" dirty="0"/>
              <a:t>E</a:t>
            </a:r>
            <a:r>
              <a:rPr lang="fr-CA" sz="900" b="1" dirty="0">
                <a:latin typeface="+mn-lt"/>
              </a:rPr>
              <a:t>ncouragez les élèves à poser leurs questions dans la zone de clavardage de la plateforme que vous utilisez (Zoom, Skype, Teams, etc.).</a:t>
            </a:r>
            <a:endParaRPr lang="fr-CA" sz="900" b="1" dirty="0"/>
          </a:p>
          <a:p>
            <a:pPr marL="0" indent="0">
              <a:buFont typeface="Arial" panose="020B0604020202020204" pitchFamily="34" charset="0"/>
              <a:buNone/>
            </a:pPr>
            <a:endParaRPr lang="fr-CA" sz="900" b="1" i="0" u="none" strike="noStrike" kern="1200" baseline="0" dirty="0">
              <a:solidFill>
                <a:schemeClr val="tx1"/>
              </a:solidFill>
              <a:latin typeface="+mn-lt"/>
              <a:ea typeface="+mn-ea"/>
              <a:cs typeface="+mn-cs"/>
            </a:endParaRPr>
          </a:p>
          <a:p>
            <a:endParaRPr lang="fr-CA" sz="900" b="0" i="0" u="none" strike="noStrike" kern="1200" baseline="0" dirty="0">
              <a:solidFill>
                <a:schemeClr val="tx1"/>
              </a:solidFill>
              <a:latin typeface="+mn-lt"/>
              <a:ea typeface="+mn-ea"/>
              <a:cs typeface="+mn-cs"/>
            </a:endParaRPr>
          </a:p>
          <a:p>
            <a:endParaRPr lang="fr-CA" sz="900" dirty="0"/>
          </a:p>
        </p:txBody>
      </p:sp>
      <p:sp>
        <p:nvSpPr>
          <p:cNvPr id="4" name="Slide Number Placeholder 3"/>
          <p:cNvSpPr>
            <a:spLocks noGrp="1"/>
          </p:cNvSpPr>
          <p:nvPr>
            <p:ph type="sldNum" sz="quarter" idx="5"/>
          </p:nvPr>
        </p:nvSpPr>
        <p:spPr/>
        <p:txBody>
          <a:bodyPr/>
          <a:lstStyle/>
          <a:p>
            <a:fld id="{09669453-AFBC-44D9-9F45-B60783102C23}" type="slidenum">
              <a:rPr lang="en-US" smtClean="0"/>
              <a:t>5</a:t>
            </a:fld>
            <a:endParaRPr lang="en-US" dirty="0"/>
          </a:p>
        </p:txBody>
      </p:sp>
    </p:spTree>
    <p:extLst>
      <p:ext uri="{BB962C8B-B14F-4D97-AF65-F5344CB8AC3E}">
        <p14:creationId xmlns:p14="http://schemas.microsoft.com/office/powerpoint/2010/main" val="3849902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3657600"/>
          </a:xfrm>
        </p:spPr>
        <p:txBody>
          <a:bodyPr/>
          <a:lstStyle/>
          <a:p>
            <a:r>
              <a:rPr lang="fr-CA" sz="900" b="1" i="0" u="none" strike="noStrike" kern="1200" baseline="0" dirty="0">
                <a:solidFill>
                  <a:schemeClr val="tx1"/>
                </a:solidFill>
                <a:latin typeface="+mn-lt"/>
                <a:ea typeface="+mn-ea"/>
                <a:cs typeface="+mn-cs"/>
              </a:rPr>
              <a:t>Activité : Les cartes de crédit et la différence entre une bonne et une mauvaise dette</a:t>
            </a:r>
            <a:endParaRPr lang="fr-CA" sz="900" b="1" i="0" u="none" strike="noStrike" kern="1200" baseline="0" dirty="0">
              <a:solidFill>
                <a:schemeClr val="tx1"/>
              </a:solidFill>
              <a:highlight>
                <a:srgbClr val="FF0000"/>
              </a:highlight>
              <a:latin typeface="+mn-lt"/>
              <a:ea typeface="+mn-ea"/>
              <a:cs typeface="+mn-cs"/>
            </a:endParaRPr>
          </a:p>
          <a:p>
            <a:endParaRPr lang="fr-CA" sz="900" b="1" i="0" u="none" strike="noStrike" kern="1200" baseline="0" dirty="0">
              <a:solidFill>
                <a:schemeClr val="tx1"/>
              </a:solidFill>
              <a:latin typeface="+mn-lt"/>
              <a:ea typeface="+mn-ea"/>
              <a:cs typeface="+mn-cs"/>
            </a:endParaRPr>
          </a:p>
          <a:p>
            <a:r>
              <a:rPr lang="fr-CA" sz="900" b="1" i="0" u="none" strike="noStrike" kern="1200" baseline="0" dirty="0">
                <a:solidFill>
                  <a:schemeClr val="tx1"/>
                </a:solidFill>
                <a:latin typeface="+mn-lt"/>
                <a:ea typeface="+mn-ea"/>
                <a:cs typeface="+mn-cs"/>
              </a:rPr>
              <a:t>Demandez aux élèves de prendre une feuille de papier pour noter leur réponse à cette question :</a:t>
            </a:r>
            <a:br>
              <a:rPr lang="fr-CA" sz="900" b="1" i="0" u="none" strike="noStrike" kern="1200" baseline="0" dirty="0">
                <a:solidFill>
                  <a:schemeClr val="tx1"/>
                </a:solidFill>
                <a:latin typeface="+mn-lt"/>
                <a:ea typeface="+mn-ea"/>
                <a:cs typeface="+mn-cs"/>
              </a:rPr>
            </a:br>
            <a:r>
              <a:rPr lang="fr-CA" sz="900" b="0" i="1" u="none" strike="noStrike" kern="1200" baseline="0" dirty="0">
                <a:solidFill>
                  <a:schemeClr val="tx1"/>
                </a:solidFill>
                <a:latin typeface="+mn-lt"/>
                <a:ea typeface="+mn-ea"/>
                <a:cs typeface="+mn-cs"/>
              </a:rPr>
              <a:t>Quelle est la différence entre une bonne dette et une mauvaise dette? </a:t>
            </a:r>
          </a:p>
          <a:p>
            <a:endParaRPr lang="fr-CA" sz="500" b="0" i="1" u="none" strike="noStrike" kern="1200" baseline="0" dirty="0">
              <a:solidFill>
                <a:schemeClr val="tx1"/>
              </a:solidFill>
              <a:latin typeface="+mn-lt"/>
              <a:ea typeface="+mn-ea"/>
              <a:cs typeface="+mn-cs"/>
            </a:endParaRPr>
          </a:p>
          <a:p>
            <a:r>
              <a:rPr lang="fr-CA" sz="900" b="0" i="1" u="none" strike="noStrike" kern="1200" baseline="0" dirty="0">
                <a:solidFill>
                  <a:schemeClr val="tx1"/>
                </a:solidFill>
                <a:latin typeface="+mn-lt"/>
                <a:ea typeface="+mn-ea"/>
                <a:cs typeface="+mn-cs"/>
              </a:rPr>
              <a:t>Réponses possibles :</a:t>
            </a:r>
          </a:p>
          <a:p>
            <a:endParaRPr lang="fr-CA" sz="700" b="0" u="none" strike="noStrike" kern="1200" baseline="0" dirty="0">
              <a:solidFill>
                <a:schemeClr val="tx1"/>
              </a:solidFill>
              <a:latin typeface="+mn-lt"/>
              <a:ea typeface="+mn-ea"/>
              <a:cs typeface="+mn-cs"/>
            </a:endParaRPr>
          </a:p>
          <a:p>
            <a:r>
              <a:rPr lang="fr-CA" sz="900" dirty="0">
                <a:effectLst/>
                <a:latin typeface="+mn-lt"/>
              </a:rPr>
              <a:t>Insistez sur le fait que les dettes ne sont pas toutes mauvaises. Parfois, il faut emprunter pour assurer sa santé financière future.</a:t>
            </a:r>
          </a:p>
          <a:p>
            <a:endParaRPr lang="fr-CA" sz="600" dirty="0">
              <a:effectLst/>
              <a:latin typeface="+mn-lt"/>
            </a:endParaRPr>
          </a:p>
          <a:p>
            <a:pPr marL="171450" indent="-171450">
              <a:buFont typeface="Arial" panose="020B0604020202020204" pitchFamily="34" charset="0"/>
              <a:buChar char="•"/>
            </a:pPr>
            <a:r>
              <a:rPr lang="fr-CA" dirty="0"/>
              <a:t>Une </a:t>
            </a:r>
            <a:r>
              <a:rPr lang="fr-CA" b="1" dirty="0"/>
              <a:t>b</a:t>
            </a:r>
            <a:r>
              <a:rPr lang="fr-CA" sz="900" b="1" dirty="0">
                <a:effectLst/>
                <a:latin typeface="+mn-lt"/>
              </a:rPr>
              <a:t>onne dette </a:t>
            </a:r>
            <a:r>
              <a:rPr lang="fr-CA" sz="900" dirty="0">
                <a:effectLst/>
                <a:latin typeface="+mn-lt"/>
              </a:rPr>
              <a:t>contribue à </a:t>
            </a:r>
            <a:r>
              <a:rPr lang="fr-CA" dirty="0"/>
              <a:t>accroître le </a:t>
            </a:r>
            <a:r>
              <a:rPr lang="fr-CA" sz="900" dirty="0">
                <a:effectLst/>
                <a:latin typeface="+mn-lt"/>
              </a:rPr>
              <a:t>patrimoine d’une personne, à améliorer sa situation financière. Mais pour être une « bonne dette », l’emprunt doit être remboursé à temps. Par exemple : un emprunt hypothécaire, un emprunt pour payer des études ou pour lancer une entreprise. </a:t>
            </a:r>
          </a:p>
          <a:p>
            <a:pPr marL="171450" indent="-171450">
              <a:buFont typeface="Arial" panose="020B0604020202020204" pitchFamily="34" charset="0"/>
              <a:buChar char="•"/>
            </a:pPr>
            <a:r>
              <a:rPr lang="fr-CA" dirty="0">
                <a:effectLst/>
              </a:rPr>
              <a:t>Une </a:t>
            </a:r>
            <a:r>
              <a:rPr lang="fr-CA" b="1" dirty="0">
                <a:effectLst/>
              </a:rPr>
              <a:t>mauvaise dette</a:t>
            </a:r>
            <a:r>
              <a:rPr lang="fr-CA" dirty="0">
                <a:effectLst/>
              </a:rPr>
              <a:t>, à l’inverse, est une somme que l’on doit rembourser après avoir acheté des biens et des services qui n’améliorent pas notre situation financière. Par exemple : un téléviseur, des vêtements, des voyages.</a:t>
            </a:r>
            <a:endParaRPr lang="fr-CA" sz="900" dirty="0">
              <a:effectLst/>
              <a:latin typeface="+mn-lt"/>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Pendant que les élèves travaillent, encouragez-les à poser des questions et à expliquer comment ils définissent ces termes.</a:t>
            </a:r>
          </a:p>
          <a:p>
            <a:pPr marL="171450" indent="-171450" defTabSz="914400">
              <a:spcBef>
                <a:spcPct val="0"/>
              </a:spcBef>
              <a:spcAft>
                <a:spcPct val="0"/>
              </a:spcAft>
              <a:buFont typeface="Arial" panose="020B0604020202020204" pitchFamily="34" charset="0"/>
              <a:buChar char="•"/>
              <a:defRPr/>
            </a:pPr>
            <a:r>
              <a:rPr lang="fr-CA" sz="900" b="1" dirty="0"/>
              <a:t>E</a:t>
            </a:r>
            <a:r>
              <a:rPr lang="fr-CA" sz="900" b="1" dirty="0">
                <a:latin typeface="+mn-lt"/>
              </a:rPr>
              <a:t>ncouragez-les à utiliser la zone de clavardage de la plateforme que vous utilisez</a:t>
            </a:r>
          </a:p>
          <a:p>
            <a:pPr marL="171450" indent="-171450" defTabSz="914400">
              <a:spcBef>
                <a:spcPct val="0"/>
              </a:spcBef>
              <a:spcAft>
                <a:spcPts val="300"/>
              </a:spcAft>
              <a:buFont typeface="Arial" panose="020B0604020202020204" pitchFamily="34" charset="0"/>
              <a:buChar char="•"/>
              <a:defRPr/>
            </a:pPr>
            <a:r>
              <a:rPr lang="fr-CA" sz="900" b="1" dirty="0">
                <a:latin typeface="+mn-lt"/>
              </a:rPr>
              <a:t>(Zoom, Skype, Teams, etc.).</a:t>
            </a:r>
            <a:r>
              <a:rPr lang="fr-CA" sz="900" b="1" dirty="0"/>
              <a:t> </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Cette activité devrait prendre environ 5 minutes.</a:t>
            </a:r>
            <a:endParaRPr lang="fr-CA" sz="900" dirty="0"/>
          </a:p>
        </p:txBody>
      </p:sp>
      <p:sp>
        <p:nvSpPr>
          <p:cNvPr id="4" name="Slide Number Placeholder 3"/>
          <p:cNvSpPr>
            <a:spLocks noGrp="1"/>
          </p:cNvSpPr>
          <p:nvPr>
            <p:ph type="sldNum" sz="quarter" idx="5"/>
          </p:nvPr>
        </p:nvSpPr>
        <p:spPr/>
        <p:txBody>
          <a:bodyPr/>
          <a:lstStyle/>
          <a:p>
            <a:fld id="{09669453-AFBC-44D9-9F45-B60783102C23}" type="slidenum">
              <a:rPr lang="en-US" smtClean="0"/>
              <a:t>6</a:t>
            </a:fld>
            <a:endParaRPr lang="en-US" dirty="0"/>
          </a:p>
        </p:txBody>
      </p:sp>
    </p:spTree>
    <p:extLst>
      <p:ext uri="{BB962C8B-B14F-4D97-AF65-F5344CB8AC3E}">
        <p14:creationId xmlns:p14="http://schemas.microsoft.com/office/powerpoint/2010/main" val="42443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343400"/>
            <a:ext cx="5791200" cy="4114800"/>
          </a:xfrm>
        </p:spPr>
        <p:txBody>
          <a:bodyPr/>
          <a:lstStyle/>
          <a:p>
            <a:r>
              <a:rPr lang="fr-CA" sz="900" b="1" i="0" u="none" strike="noStrike" kern="1200" baseline="0" dirty="0">
                <a:solidFill>
                  <a:schemeClr val="tx1"/>
                </a:solidFill>
                <a:latin typeface="+mn-lt"/>
                <a:ea typeface="+mn-ea"/>
                <a:cs typeface="+mn-cs"/>
              </a:rPr>
              <a:t>Discussion en groupe </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Prenez une dizaine de minutes pour discuter des réponses des élèves</a:t>
            </a:r>
            <a:r>
              <a:rPr lang="fr-CA" dirty="0"/>
              <a:t>.</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Demandez-leur de donner, s’</a:t>
            </a:r>
            <a:r>
              <a:rPr lang="fr-CA" dirty="0"/>
              <a:t>ils le souhaitent, des </a:t>
            </a:r>
            <a:r>
              <a:rPr lang="fr-CA" sz="900" b="0" i="0" u="none" strike="noStrike" kern="1200" baseline="0" dirty="0">
                <a:solidFill>
                  <a:schemeClr val="tx1"/>
                </a:solidFill>
                <a:latin typeface="+mn-lt"/>
                <a:ea typeface="+mn-ea"/>
                <a:cs typeface="+mn-cs"/>
              </a:rPr>
              <a:t>exemples de bonnes et de mauvaises dettes qu’ils ont trouvés.</a:t>
            </a:r>
          </a:p>
          <a:p>
            <a:pPr marL="171450" indent="-171450">
              <a:buFont typeface="Arial" panose="020B0604020202020204" pitchFamily="34" charset="0"/>
              <a:buChar char="•"/>
            </a:pPr>
            <a:r>
              <a:rPr lang="fr-CA" dirty="0"/>
              <a:t>R</a:t>
            </a:r>
            <a:r>
              <a:rPr lang="fr-CA" sz="900" b="0" i="0" u="none" strike="noStrike" kern="1200" baseline="0" dirty="0">
                <a:solidFill>
                  <a:schemeClr val="tx1"/>
                </a:solidFill>
                <a:latin typeface="+mn-lt"/>
                <a:ea typeface="+mn-ea"/>
                <a:cs typeface="+mn-cs"/>
              </a:rPr>
              <a:t>épondez à leurs questions sur ce sujet. </a:t>
            </a:r>
          </a:p>
          <a:p>
            <a:endParaRPr lang="fr-CA" sz="400" b="0" i="0" u="none" strike="noStrike" kern="1200" baseline="0" dirty="0">
              <a:solidFill>
                <a:schemeClr val="tx1"/>
              </a:solidFill>
              <a:latin typeface="+mn-lt"/>
              <a:ea typeface="+mn-ea"/>
              <a:cs typeface="+mn-cs"/>
            </a:endParaRPr>
          </a:p>
          <a:p>
            <a:r>
              <a:rPr lang="fr-CA" sz="900" b="1" i="0" u="none" strike="noStrike" kern="1200" baseline="0" dirty="0">
                <a:solidFill>
                  <a:schemeClr val="tx1"/>
                </a:solidFill>
                <a:latin typeface="+mn-lt"/>
                <a:ea typeface="+mn-ea"/>
                <a:cs typeface="+mn-cs"/>
              </a:rPr>
              <a:t>Conseil </a:t>
            </a:r>
            <a:r>
              <a:rPr lang="fr-CA" sz="900" i="0" u="none" strike="noStrike" kern="1200" baseline="0" dirty="0">
                <a:solidFill>
                  <a:schemeClr val="tx1"/>
                </a:solidFill>
                <a:latin typeface="+mn-lt"/>
                <a:ea typeface="+mn-ea"/>
                <a:cs typeface="+mn-cs"/>
              </a:rPr>
              <a:t>: Ces notions seront peut-être nouvelles pour certains élèves. Elles leur seront utiles au cégep, à l’université ou sur le marché du travail, où ils auront facilement accès à des cartes de crédit. </a:t>
            </a:r>
          </a:p>
          <a:p>
            <a:endParaRPr lang="fr-CA" sz="700" b="0" i="0" u="none" strike="noStrike" kern="1200" baseline="0" dirty="0">
              <a:solidFill>
                <a:schemeClr val="tx1"/>
              </a:solidFill>
              <a:latin typeface="+mn-lt"/>
              <a:ea typeface="+mn-ea"/>
              <a:cs typeface="+mn-cs"/>
            </a:endParaRPr>
          </a:p>
          <a:p>
            <a:r>
              <a:rPr lang="fr-CA" sz="900" b="1" i="0" u="none" strike="noStrike" kern="1200" baseline="0" dirty="0">
                <a:solidFill>
                  <a:srgbClr val="002060"/>
                </a:solidFill>
                <a:latin typeface="+mn-lt"/>
                <a:ea typeface="+mn-ea"/>
                <a:cs typeface="+mn-cs"/>
              </a:rPr>
              <a:t>Points essentiels : </a:t>
            </a:r>
          </a:p>
          <a:p>
            <a:pPr marL="171450" indent="-171450">
              <a:spcAft>
                <a:spcPts val="300"/>
              </a:spcAft>
              <a:buFont typeface="Arial" panose="020B0604020202020204" pitchFamily="34" charset="0"/>
              <a:buChar char="•"/>
            </a:pPr>
            <a:r>
              <a:rPr lang="fr-CA" sz="900" b="0" i="1" u="none" strike="noStrike" kern="1200" baseline="0" dirty="0">
                <a:solidFill>
                  <a:schemeClr val="tx1"/>
                </a:solidFill>
                <a:latin typeface="+mn-lt"/>
                <a:ea typeface="+mn-ea"/>
                <a:cs typeface="+mn-cs"/>
              </a:rPr>
              <a:t>Carte de crédit : carte de plastique émise par une banque, un détaillant, etc., pour l’achat à crédit de biens ou de services (on devra payer des intérêts si l’on ne rembourse pas ce prêt à court terme entièrement et à temps).</a:t>
            </a:r>
            <a:br>
              <a:rPr lang="fr-CA" sz="900" b="0" i="1" u="none" strike="noStrike" kern="1200" baseline="0" dirty="0">
                <a:solidFill>
                  <a:schemeClr val="tx1"/>
                </a:solidFill>
                <a:latin typeface="+mn-lt"/>
                <a:ea typeface="+mn-ea"/>
                <a:cs typeface="+mn-cs"/>
              </a:rPr>
            </a:br>
            <a:r>
              <a:rPr lang="fr-CA" sz="900" b="0" i="1" u="none" strike="noStrike" kern="1200" baseline="0" dirty="0">
                <a:solidFill>
                  <a:schemeClr val="tx1"/>
                </a:solidFill>
                <a:latin typeface="+mn-lt"/>
                <a:ea typeface="+mn-ea"/>
                <a:cs typeface="+mn-cs"/>
              </a:rPr>
              <a:t>Expliquez comment fonctionnent les cartes de crédit, surtout les notions de paiement minimal et d’avance de fonds.</a:t>
            </a:r>
          </a:p>
          <a:p>
            <a:pPr marL="171450" indent="-171450">
              <a:buFont typeface="Arial" panose="020B0604020202020204" pitchFamily="34" charset="0"/>
              <a:buChar char="•"/>
            </a:pPr>
            <a:r>
              <a:rPr lang="fr-CA" b="0" i="1" u="none" strike="noStrike" kern="1200" baseline="0" dirty="0">
                <a:solidFill>
                  <a:schemeClr val="tx1"/>
                </a:solidFill>
                <a:latin typeface="+mn-lt"/>
                <a:ea typeface="+mn-ea"/>
                <a:cs typeface="+mn-cs"/>
              </a:rPr>
              <a:t>Dette : quelque chose que l’on doit, habituellement de l’argent. </a:t>
            </a:r>
          </a:p>
          <a:p>
            <a:pPr marL="171450" indent="-171450">
              <a:buFont typeface="Arial" panose="020B0604020202020204" pitchFamily="34" charset="0"/>
              <a:buChar char="•"/>
            </a:pPr>
            <a:r>
              <a:rPr lang="fr-CA" dirty="0">
                <a:effectLst/>
                <a:latin typeface="Calibri" panose="020F0502020204030204" pitchFamily="34" charset="0"/>
                <a:ea typeface="Calibri" panose="020F0502020204030204" pitchFamily="34" charset="0"/>
                <a:cs typeface="Times New Roman" panose="02020603050405020304" pitchFamily="18" charset="0"/>
              </a:rPr>
              <a:t>Une </a:t>
            </a:r>
            <a:r>
              <a:rPr lang="fr-CA" b="1" dirty="0">
                <a:effectLst/>
                <a:latin typeface="Calibri" panose="020F0502020204030204" pitchFamily="34" charset="0"/>
                <a:ea typeface="Calibri" panose="020F0502020204030204" pitchFamily="34" charset="0"/>
                <a:cs typeface="Times New Roman" panose="02020603050405020304" pitchFamily="18" charset="0"/>
              </a:rPr>
              <a:t>bonne dette </a:t>
            </a:r>
            <a:r>
              <a:rPr lang="fr-CA" dirty="0">
                <a:effectLst/>
                <a:latin typeface="Calibri" panose="020F0502020204030204" pitchFamily="34" charset="0"/>
                <a:ea typeface="Calibri" panose="020F0502020204030204" pitchFamily="34" charset="0"/>
                <a:cs typeface="Times New Roman" panose="02020603050405020304" pitchFamily="18" charset="0"/>
              </a:rPr>
              <a:t>contribue à accroître le patrimoine d’une personne, à améliorer sa situation financière. Mais pour être une « bonne dette », l’emprunt doit être remboursé à temps. Par exemple : un emprunt hypothécaire, un emprunt pour payer des études ou un emprunt pour lancer une entreprise. </a:t>
            </a:r>
            <a:r>
              <a:rPr lang="fr-CA" dirty="0"/>
              <a:t>Exemple à utiliser : Un emprunt auprès du régime d’aide financière aux étudiants est un exemple de bonne dette puisque c’est un investissement dans des études. Pour des élèves du </a:t>
            </a:r>
            <a:r>
              <a:rPr lang="fr-CA" b="1" dirty="0"/>
              <a:t>Québec</a:t>
            </a:r>
            <a:r>
              <a:rPr lang="fr-CA" dirty="0"/>
              <a:t>, voici le lien vers le Programme de prêts et bourses du Québec : </a:t>
            </a:r>
            <a:r>
              <a:rPr lang="fr-CA" dirty="0">
                <a:hlinkClick r:id="rId3"/>
              </a:rPr>
              <a:t>https://www.quebec.ca/education/aide-financiere-aux-études</a:t>
            </a:r>
            <a:r>
              <a:rPr lang="fr-CA" dirty="0"/>
              <a:t>. Pour des élèves de l’</a:t>
            </a:r>
            <a:r>
              <a:rPr lang="fr-CA" b="1" dirty="0"/>
              <a:t>Ontario</a:t>
            </a:r>
            <a:r>
              <a:rPr lang="fr-CA" dirty="0"/>
              <a:t>, le Régime d’aide financière aux étudiants de l’Ontario (RAFEO) propose un outil en ligne permettant de connaître le montant que l’on pourrait recevoir (</a:t>
            </a:r>
            <a:r>
              <a:rPr lang="fr-CA" dirty="0">
                <a:hlinkClick r:id="rId4"/>
              </a:rPr>
              <a:t>https://www.ontario.ca/fr/page/decouvrez-le-rafeo</a:t>
            </a:r>
            <a:r>
              <a:rPr lang="fr-CA" dirty="0"/>
              <a:t>). </a:t>
            </a:r>
            <a:r>
              <a:rPr lang="fr-CA" b="1" dirty="0"/>
              <a:t>Inscrivez ce lien dans la zone de clavardage de la plateforme </a:t>
            </a:r>
            <a:r>
              <a:rPr lang="fr-CA" sz="900" b="1" dirty="0">
                <a:latin typeface="+mn-lt"/>
              </a:rPr>
              <a:t>que vous utilisez (Zoom, Skype, Teams, etc.)</a:t>
            </a:r>
            <a:r>
              <a:rPr lang="fr-CA" b="1" dirty="0"/>
              <a:t>.</a:t>
            </a:r>
            <a:r>
              <a:rPr lang="fr-CA" dirty="0"/>
              <a:t> </a:t>
            </a:r>
          </a:p>
          <a:p>
            <a:pPr marL="171450" indent="-171450">
              <a:buFont typeface="Arial" panose="020B0604020202020204" pitchFamily="34" charset="0"/>
              <a:buChar char="•"/>
            </a:pPr>
            <a:r>
              <a:rPr lang="fr-CA" dirty="0">
                <a:effectLst/>
                <a:latin typeface="Calibri" panose="020F0502020204030204" pitchFamily="34" charset="0"/>
                <a:ea typeface="Calibri" panose="020F0502020204030204" pitchFamily="34" charset="0"/>
                <a:cs typeface="Times New Roman" panose="02020603050405020304" pitchFamily="18" charset="0"/>
              </a:rPr>
              <a:t>Une </a:t>
            </a:r>
            <a:r>
              <a:rPr lang="fr-CA" b="1" dirty="0">
                <a:effectLst/>
                <a:latin typeface="Calibri" panose="020F0502020204030204" pitchFamily="34" charset="0"/>
                <a:ea typeface="Calibri" panose="020F0502020204030204" pitchFamily="34" charset="0"/>
                <a:cs typeface="Times New Roman" panose="02020603050405020304" pitchFamily="18" charset="0"/>
              </a:rPr>
              <a:t>mauvaise dette</a:t>
            </a:r>
            <a:r>
              <a:rPr lang="fr-CA" dirty="0">
                <a:effectLst/>
                <a:latin typeface="Calibri" panose="020F0502020204030204" pitchFamily="34" charset="0"/>
                <a:ea typeface="Calibri" panose="020F0502020204030204" pitchFamily="34" charset="0"/>
                <a:cs typeface="Times New Roman" panose="02020603050405020304" pitchFamily="18" charset="0"/>
              </a:rPr>
              <a:t>, à l’inverse, est une somme que l’on doit rembourser après avoir acheté des biens et des services qui n’améliorent pas notre situation financière. Par exemple : un téléviseur, des vêtements, des voyages</a:t>
            </a:r>
            <a:r>
              <a:rPr lang="fr-CA" dirty="0">
                <a:effectLst/>
              </a:rPr>
              <a:t>.</a:t>
            </a:r>
            <a:endParaRPr lang="fr-CA" dirty="0">
              <a:effectLst/>
              <a:latin typeface="+mn-lt"/>
            </a:endParaRPr>
          </a:p>
          <a:p>
            <a:pPr marL="171450" indent="-171450">
              <a:spcBef>
                <a:spcPts val="600"/>
              </a:spcBef>
              <a:buFont typeface="Arial" panose="020B0604020202020204" pitchFamily="34" charset="0"/>
              <a:buChar char="•"/>
            </a:pPr>
            <a:r>
              <a:rPr lang="fr-CA" b="0" i="1" u="none" strike="noStrike" kern="1200" baseline="0" dirty="0">
                <a:solidFill>
                  <a:schemeClr val="tx1"/>
                </a:solidFill>
                <a:latin typeface="+mn-lt"/>
                <a:ea typeface="+mn-ea"/>
                <a:cs typeface="+mn-cs"/>
              </a:rPr>
              <a:t>Antécédents et cote de crédit : Indiquent à quel point on est consciencieux en ce qui concerne la gestion de son argent et le remboursement de ses dettes. Rembourser ses dettes à temps permet d’avoir de bons antécédents et une bonne cote de crédit, ce qui est important lorsqu’on veut emprunter (par exemple, pour financer une première maison).</a:t>
            </a:r>
            <a:endParaRPr lang="fr-CA" dirty="0"/>
          </a:p>
        </p:txBody>
      </p:sp>
      <p:sp>
        <p:nvSpPr>
          <p:cNvPr id="4" name="Slide Number Placeholder 3"/>
          <p:cNvSpPr>
            <a:spLocks noGrp="1"/>
          </p:cNvSpPr>
          <p:nvPr>
            <p:ph type="sldNum" sz="quarter" idx="5"/>
          </p:nvPr>
        </p:nvSpPr>
        <p:spPr/>
        <p:txBody>
          <a:bodyPr/>
          <a:lstStyle/>
          <a:p>
            <a:fld id="{09669453-AFBC-44D9-9F45-B60783102C23}" type="slidenum">
              <a:rPr lang="en-US" smtClean="0"/>
              <a:t>7</a:t>
            </a:fld>
            <a:endParaRPr lang="en-US" dirty="0"/>
          </a:p>
        </p:txBody>
      </p:sp>
    </p:spTree>
    <p:extLst>
      <p:ext uri="{BB962C8B-B14F-4D97-AF65-F5344CB8AC3E}">
        <p14:creationId xmlns:p14="http://schemas.microsoft.com/office/powerpoint/2010/main" val="2628255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2150" y="1143000"/>
            <a:ext cx="5486400" cy="30861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A" sz="900" b="1" i="0" u="none" strike="noStrike" kern="1200" baseline="0" dirty="0">
                <a:solidFill>
                  <a:schemeClr val="tx1"/>
                </a:solidFill>
                <a:latin typeface="+mn-lt"/>
                <a:ea typeface="+mn-ea"/>
                <a:cs typeface="+mn-cs"/>
              </a:rPr>
              <a:t>Examinons un cas fictif : Jeanne Linsouciante</a:t>
            </a:r>
          </a:p>
          <a:p>
            <a:pPr marL="0" indent="0">
              <a:buFont typeface="Arial" panose="020B0604020202020204" pitchFamily="34" charset="0"/>
              <a:buNone/>
            </a:pPr>
            <a:endParaRPr lang="fr-CA" sz="9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1" i="0" u="none" strike="noStrike" kern="1200" baseline="0" dirty="0">
                <a:solidFill>
                  <a:schemeClr val="tx1"/>
                </a:solidFill>
                <a:latin typeface="+mn-lt"/>
                <a:ea typeface="+mn-ea"/>
                <a:cs typeface="+mn-cs"/>
              </a:rPr>
              <a:t>Demandez aux élèves de télécharger le document sur Jeanne Linsouciante (qui se trouve dans la section Ressources).</a:t>
            </a:r>
            <a:endParaRPr lang="en-US" sz="9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1" i="0" u="none" strike="noStrike" kern="1200" baseline="0" dirty="0">
                <a:solidFill>
                  <a:schemeClr val="tx1"/>
                </a:solidFill>
                <a:latin typeface="+mn-lt"/>
                <a:ea typeface="+mn-ea"/>
                <a:cs typeface="+mn-cs"/>
              </a:rPr>
              <a:t>Dites-leur de bien écouter, car ils devront faire un petit exercice.</a:t>
            </a:r>
            <a:r>
              <a:rPr lang="en-US" sz="900" b="1" i="0" u="none" strike="noStrike" kern="1200" baseline="0" dirty="0">
                <a:solidFill>
                  <a:schemeClr val="tx1"/>
                </a:solidFill>
                <a:highlight>
                  <a:srgbClr val="FF0000"/>
                </a:highlight>
                <a:latin typeface="+mn-lt"/>
                <a:ea typeface="+mn-ea"/>
                <a:cs typeface="+mn-cs"/>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b="1" dirty="0"/>
              <a:t>Faites jouer la vidéo « Jeanne Linsouciante » :</a:t>
            </a:r>
            <a:r>
              <a:rPr lang="fr-CA" b="1" i="0" u="none" strike="noStrike" kern="1200" baseline="0" dirty="0">
                <a:solidFill>
                  <a:schemeClr val="tx1"/>
                </a:solidFill>
                <a:latin typeface="+mn-lt"/>
                <a:ea typeface="+mn-ea"/>
                <a:cs typeface="+mn-cs"/>
              </a:rPr>
              <a:t> </a:t>
            </a:r>
            <a:r>
              <a:rPr lang="fr-CA" dirty="0">
                <a:effectLst/>
                <a:latin typeface="Segoe UI" panose="020B0502040204020203" pitchFamily="34" charset="0"/>
                <a:hlinkClick r:id="rId3"/>
              </a:rPr>
              <a:t>https://www.youtube.com/watch?v=Bi46Z7xTl_8</a:t>
            </a:r>
            <a:endParaRPr lang="fr-CA" dirty="0">
              <a:effectLst/>
              <a:latin typeface="Arial" panose="020B0604020202020204" pitchFamily="34" charset="0"/>
            </a:endParaRPr>
          </a:p>
          <a:p>
            <a:pPr marL="171450" indent="-171450" defTabSz="914400">
              <a:spcBef>
                <a:spcPct val="0"/>
              </a:spcBef>
              <a:spcAft>
                <a:spcPct val="0"/>
              </a:spcAft>
              <a:buFont typeface="Arial" panose="020B0604020202020204" pitchFamily="34" charset="0"/>
              <a:buChar char="•"/>
              <a:defRPr/>
            </a:pPr>
            <a:r>
              <a:rPr lang="fr-CA" sz="900" b="1" i="0" u="none" strike="noStrike" kern="1200" baseline="0" dirty="0">
                <a:solidFill>
                  <a:schemeClr val="tx1"/>
                </a:solidFill>
                <a:latin typeface="+mn-lt"/>
                <a:ea typeface="+mn-ea"/>
                <a:cs typeface="+mn-cs"/>
              </a:rPr>
              <a:t>Donnez ensuite une dizaine de minutes aux élèves pour lire l’étude de cas, répondre aux questions et remplir la feuille de travail. </a:t>
            </a:r>
            <a:endParaRPr lang="en-US" sz="900" b="0" i="0" u="none" strike="noStrike" kern="1200" baseline="0" dirty="0">
              <a:solidFill>
                <a:schemeClr val="tx1"/>
              </a:solidFill>
              <a:highlight>
                <a:srgbClr val="FF0000"/>
              </a:highlight>
              <a:latin typeface="+mn-lt"/>
              <a:ea typeface="+mn-ea"/>
              <a:cs typeface="+mn-cs"/>
            </a:endParaRP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1" i="0" u="none" strike="noStrike" kern="1200" baseline="0" dirty="0">
              <a:solidFill>
                <a:schemeClr val="tx1"/>
              </a:solidFill>
              <a:latin typeface="+mn-lt"/>
              <a:ea typeface="+mn-ea"/>
              <a:cs typeface="+mn-cs"/>
            </a:endParaRPr>
          </a:p>
          <a:p>
            <a:endParaRPr lang="fr-CA" sz="900" b="0" i="0" u="none" strike="noStrike" kern="1200" baseline="0" dirty="0">
              <a:solidFill>
                <a:schemeClr val="tx1"/>
              </a:solidFill>
              <a:latin typeface="+mn-lt"/>
              <a:ea typeface="+mn-ea"/>
              <a:cs typeface="+mn-cs"/>
            </a:endParaRPr>
          </a:p>
          <a:p>
            <a:endParaRPr lang="fr-CA" sz="900" dirty="0"/>
          </a:p>
        </p:txBody>
      </p:sp>
      <p:sp>
        <p:nvSpPr>
          <p:cNvPr id="4" name="Slide Number Placeholder 3"/>
          <p:cNvSpPr>
            <a:spLocks noGrp="1"/>
          </p:cNvSpPr>
          <p:nvPr>
            <p:ph type="sldNum" sz="quarter" idx="5"/>
          </p:nvPr>
        </p:nvSpPr>
        <p:spPr/>
        <p:txBody>
          <a:bodyPr/>
          <a:lstStyle/>
          <a:p>
            <a:fld id="{09669453-AFBC-44D9-9F45-B60783102C23}" type="slidenum">
              <a:rPr lang="en-US" smtClean="0"/>
              <a:t>8</a:t>
            </a:fld>
            <a:endParaRPr lang="en-US" dirty="0"/>
          </a:p>
        </p:txBody>
      </p:sp>
    </p:spTree>
    <p:extLst>
      <p:ext uri="{BB962C8B-B14F-4D97-AF65-F5344CB8AC3E}">
        <p14:creationId xmlns:p14="http://schemas.microsoft.com/office/powerpoint/2010/main" val="28865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a:xfrm>
            <a:off x="685800" y="4400549"/>
            <a:ext cx="5486400" cy="4210051"/>
          </a:xfrm>
        </p:spPr>
        <p:txBody>
          <a:bodyPr/>
          <a:lstStyle/>
          <a:p>
            <a:r>
              <a:rPr lang="fr-CA" sz="900" b="1" i="0" u="none" strike="noStrike" kern="1200" baseline="0" dirty="0">
                <a:solidFill>
                  <a:schemeClr val="tx1"/>
                </a:solidFill>
                <a:latin typeface="+mn-lt"/>
                <a:ea typeface="+mn-ea"/>
                <a:cs typeface="+mn-cs"/>
              </a:rPr>
              <a:t>Discussion en groupe – Cartes de crédit : Constats et discussion</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Prenez environ 5 minutes pour discuter de l’étude de cas et en tirer des constats.</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Répondez aux questions des élèves. </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Donnez-leur les conseils suivants :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Sites d’achats en ligne : Vérifiez toujours que le site sur lequel vous naviguez est sécuritaire – vous devriez voir un sceau de sécurité (cadenas fermé) quelque part à l’écran. Par ailleurs, vous pouvez visiter différents sites pour trouver les meilleurs prix pour ce dont vous avez besoin.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Examinez souvent vos relevés de cartes de crédit. Comparez-les à vos reçus pour vous assurer qu’aucune transaction ne vous a été facturée à votre insu.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Réglez toujours votre solde de carte de crédit à temps, sans quoi votre cote de crédit en souffrira pendant longtemps et vous devrez payer des intérêts composés. </a:t>
            </a:r>
          </a:p>
          <a:p>
            <a:pPr marL="896938" lvl="2" indent="-179388">
              <a:buFont typeface="Arial" panose="020B0604020202020204" pitchFamily="34" charset="0"/>
              <a:buChar char="•"/>
            </a:pPr>
            <a:r>
              <a:rPr lang="fr-CA" sz="900" b="0" i="0" u="none" strike="noStrike" kern="1200" baseline="0" dirty="0">
                <a:solidFill>
                  <a:schemeClr val="tx1"/>
                </a:solidFill>
                <a:latin typeface="+mn-lt"/>
                <a:ea typeface="+mn-ea"/>
                <a:cs typeface="+mn-cs"/>
              </a:rPr>
              <a:t>Quand vous ne réglez pas tout le solde, vous payez des intérêts sur les plus anciens achats, et ces </a:t>
            </a:r>
            <a:r>
              <a:rPr lang="fr-CA" sz="900" b="0" i="0" u="none" strike="noStrike" kern="1200" baseline="0" dirty="0">
                <a:latin typeface="+mn-lt"/>
                <a:ea typeface="+mn-ea"/>
                <a:cs typeface="+mn-cs"/>
              </a:rPr>
              <a:t>intérêts sont calculés sur une plus longue période, à compter de la date de la transaction.</a:t>
            </a:r>
          </a:p>
          <a:p>
            <a:pPr marL="896938" lvl="2" indent="-179388">
              <a:buFont typeface="Arial" panose="020B0604020202020204" pitchFamily="34" charset="0"/>
              <a:buChar char="•"/>
            </a:pPr>
            <a:r>
              <a:rPr lang="fr-CA" dirty="0"/>
              <a:t>Une pratique exemplaire consiste à payer le solde dû une semaine avant la date d’échéance inscrite sur le relevé.</a:t>
            </a:r>
            <a:endParaRPr lang="fr-CA" sz="900" b="0" i="0" u="none" strike="noStrike" kern="1200" baseline="0" dirty="0">
              <a:latin typeface="+mn-lt"/>
              <a:ea typeface="+mn-ea"/>
              <a:cs typeface="+mn-cs"/>
            </a:endParaRP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N’utilisez votre carte de crédit pour acheter quelque chose que si vous avez déjà l’argent en banque pour rembourser cet achat.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Évitez autant que possible de retirer de l’argent avec votre carte de crédit, car les frais et les intérêts vous seront facturés à compter de la date du retrait.</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Les faibles taux d’intérêt offerts sur certaines cartes sont souvent pour une durée limitée ou ne concernent que certaines transactions. De façon générale, si quelque chose semble trop beau pour être vrai, c’est probablement le cas. Prenez connaissance des conditions rédigées en petits caractères (qui se trouvent à la fin du document et que beaucoup de gens ne lisent pas).</a:t>
            </a:r>
            <a:endParaRPr lang="fr-CA" sz="900" b="0" i="0" u="none" strike="noStrike" kern="1200" baseline="0" dirty="0">
              <a:solidFill>
                <a:schemeClr val="tx1"/>
              </a:solidFill>
              <a:highlight>
                <a:srgbClr val="FF0000"/>
              </a:highlight>
              <a:latin typeface="+mn-lt"/>
              <a:ea typeface="+mn-ea"/>
              <a:cs typeface="+mn-cs"/>
            </a:endParaRPr>
          </a:p>
          <a:p>
            <a:pPr marL="628650" lvl="1" indent="-171450">
              <a:buFont typeface="Arial" panose="020B0604020202020204" pitchFamily="34" charset="0"/>
              <a:buChar char="•"/>
            </a:pPr>
            <a:r>
              <a:rPr lang="fr-CA" dirty="0"/>
              <a:t>S</a:t>
            </a:r>
            <a:r>
              <a:rPr lang="fr-CA" sz="900" b="0" i="0" u="none" strike="noStrike" kern="1200" baseline="0" dirty="0">
                <a:solidFill>
                  <a:schemeClr val="tx1"/>
                </a:solidFill>
                <a:latin typeface="+mn-lt"/>
                <a:ea typeface="+mn-ea"/>
                <a:cs typeface="+mn-cs"/>
              </a:rPr>
              <a:t>oyez aussi vigilants au sujet des programmes de récompenses liés à certaines cartes de crédit : sont-ils vraiment avantageux?</a:t>
            </a:r>
            <a:endParaRPr lang="fr-CA" sz="900" dirty="0"/>
          </a:p>
        </p:txBody>
      </p:sp>
      <p:sp>
        <p:nvSpPr>
          <p:cNvPr id="4" name="Slide Number Placeholder 3"/>
          <p:cNvSpPr>
            <a:spLocks noGrp="1"/>
          </p:cNvSpPr>
          <p:nvPr>
            <p:ph type="sldNum" sz="quarter" idx="5"/>
            <p:custDataLst>
              <p:tags r:id="rId3"/>
            </p:custDataLst>
          </p:nvPr>
        </p:nvSpPr>
        <p:spPr/>
        <p:txBody>
          <a:bodyPr/>
          <a:lstStyle/>
          <a:p>
            <a:fld id="{09669453-AFBC-44D9-9F45-B60783102C23}" type="slidenum">
              <a:rPr lang="en-US" smtClean="0"/>
              <a:t>9</a:t>
            </a:fld>
            <a:endParaRPr lang="en-US" dirty="0"/>
          </a:p>
        </p:txBody>
      </p:sp>
    </p:spTree>
    <p:extLst>
      <p:ext uri="{BB962C8B-B14F-4D97-AF65-F5344CB8AC3E}">
        <p14:creationId xmlns:p14="http://schemas.microsoft.com/office/powerpoint/2010/main" val="2405871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30927502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93573594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425495935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a:t>Click To Edit Master Title Style</a:t>
            </a:r>
          </a:p>
        </p:txBody>
      </p:sp>
    </p:spTree>
    <p:extLst>
      <p:ext uri="{BB962C8B-B14F-4D97-AF65-F5344CB8AC3E}">
        <p14:creationId xmlns:p14="http://schemas.microsoft.com/office/powerpoint/2010/main" val="252119248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4 Horz Icons &amp;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D1AA-3EB2-4C63-8984-49F9F7C7A376}"/>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D3B4B09E-690F-49D6-91B1-035EE4BFC68A}"/>
              </a:ext>
            </a:extLst>
          </p:cNvPr>
          <p:cNvSpPr>
            <a:spLocks noGrp="1"/>
          </p:cNvSpPr>
          <p:nvPr>
            <p:ph type="body" sz="quarter" idx="11" hasCustomPrompt="1"/>
          </p:nvPr>
        </p:nvSpPr>
        <p:spPr>
          <a:xfrm>
            <a:off x="411956" y="836676"/>
            <a:ext cx="8339138" cy="390906"/>
          </a:xfrm>
        </p:spPr>
        <p:txBody>
          <a:bodyPr>
            <a:normAutofit/>
          </a:bodyPr>
          <a:lstStyle>
            <a:lvl1pPr marL="0" indent="0" algn="ctr">
              <a:buNone/>
              <a:defRPr sz="1800" b="1"/>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sub title</a:t>
            </a:r>
          </a:p>
        </p:txBody>
      </p:sp>
      <p:sp>
        <p:nvSpPr>
          <p:cNvPr id="6" name="Oval 5">
            <a:extLst>
              <a:ext uri="{FF2B5EF4-FFF2-40B4-BE49-F238E27FC236}">
                <a16:creationId xmlns:a16="http://schemas.microsoft.com/office/drawing/2014/main" id="{958BC6D3-1877-4C70-8CDB-5DF350A88AA8}"/>
              </a:ext>
              <a:ext uri="{C183D7F6-B498-43B3-948B-1728B52AA6E4}">
                <adec:decorative xmlns:adec="http://schemas.microsoft.com/office/drawing/2017/decorative" val="1"/>
              </a:ext>
            </a:extLst>
          </p:cNvPr>
          <p:cNvSpPr/>
          <p:nvPr userDrawn="1"/>
        </p:nvSpPr>
        <p:spPr>
          <a:xfrm>
            <a:off x="497205" y="1725549"/>
            <a:ext cx="1371600" cy="1371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icture Placeholder 7">
            <a:extLst>
              <a:ext uri="{FF2B5EF4-FFF2-40B4-BE49-F238E27FC236}">
                <a16:creationId xmlns:a16="http://schemas.microsoft.com/office/drawing/2014/main" id="{4192500C-5BB6-4C06-8A12-03E066213441}"/>
              </a:ext>
            </a:extLst>
          </p:cNvPr>
          <p:cNvSpPr>
            <a:spLocks noGrp="1"/>
          </p:cNvSpPr>
          <p:nvPr>
            <p:ph type="pic" sz="quarter" idx="12"/>
          </p:nvPr>
        </p:nvSpPr>
        <p:spPr>
          <a:xfrm>
            <a:off x="676275" y="1906525"/>
            <a:ext cx="1009650" cy="1013222"/>
          </a:xfrm>
        </p:spPr>
        <p:txBody>
          <a:bodyPr anchor="ctr"/>
          <a:lstStyle>
            <a:lvl1pPr algn="ctr">
              <a:defRPr>
                <a:solidFill>
                  <a:schemeClr val="bg1"/>
                </a:solidFill>
              </a:defRPr>
            </a:lvl1pPr>
          </a:lstStyle>
          <a:p>
            <a:endParaRPr lang="en-US" dirty="0"/>
          </a:p>
        </p:txBody>
      </p:sp>
      <p:sp>
        <p:nvSpPr>
          <p:cNvPr id="10" name="Text Placeholder 9">
            <a:extLst>
              <a:ext uri="{FF2B5EF4-FFF2-40B4-BE49-F238E27FC236}">
                <a16:creationId xmlns:a16="http://schemas.microsoft.com/office/drawing/2014/main" id="{77517D51-0806-4A3F-A053-3122A62FCC29}"/>
              </a:ext>
            </a:extLst>
          </p:cNvPr>
          <p:cNvSpPr>
            <a:spLocks noGrp="1"/>
          </p:cNvSpPr>
          <p:nvPr>
            <p:ph type="body" sz="quarter" idx="13"/>
          </p:nvPr>
        </p:nvSpPr>
        <p:spPr>
          <a:xfrm>
            <a:off x="389001" y="3278124"/>
            <a:ext cx="1584198" cy="1208151"/>
          </a:xfrm>
        </p:spPr>
        <p:txBody>
          <a:bodyPr>
            <a:normAutofit/>
          </a:bodyPr>
          <a:lstStyle>
            <a:lvl1pPr marL="0" indent="0" algn="ctr">
              <a:buNone/>
              <a:defRPr sz="1500"/>
            </a:lvl1pPr>
          </a:lstStyle>
          <a:p>
            <a:pPr lvl="0"/>
            <a:r>
              <a:rPr lang="en-US"/>
              <a:t>Click to edit Master text styles</a:t>
            </a:r>
          </a:p>
        </p:txBody>
      </p:sp>
      <p:sp>
        <p:nvSpPr>
          <p:cNvPr id="13" name="Oval 12">
            <a:extLst>
              <a:ext uri="{FF2B5EF4-FFF2-40B4-BE49-F238E27FC236}">
                <a16:creationId xmlns:a16="http://schemas.microsoft.com/office/drawing/2014/main" id="{10801F85-0050-4CCA-8FC9-53D115E41C1E}"/>
              </a:ext>
              <a:ext uri="{C183D7F6-B498-43B3-948B-1728B52AA6E4}">
                <adec:decorative xmlns:adec="http://schemas.microsoft.com/office/drawing/2017/decorative" val="1"/>
              </a:ext>
            </a:extLst>
          </p:cNvPr>
          <p:cNvSpPr/>
          <p:nvPr userDrawn="1"/>
        </p:nvSpPr>
        <p:spPr>
          <a:xfrm>
            <a:off x="2756258" y="1725549"/>
            <a:ext cx="1371600" cy="13716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5" name="Picture Placeholder 14">
            <a:extLst>
              <a:ext uri="{FF2B5EF4-FFF2-40B4-BE49-F238E27FC236}">
                <a16:creationId xmlns:a16="http://schemas.microsoft.com/office/drawing/2014/main" id="{97F84B91-C741-4839-AF33-5CC3CEFD8626}"/>
              </a:ext>
            </a:extLst>
          </p:cNvPr>
          <p:cNvSpPr>
            <a:spLocks noGrp="1"/>
          </p:cNvSpPr>
          <p:nvPr>
            <p:ph type="pic" sz="quarter" idx="14"/>
          </p:nvPr>
        </p:nvSpPr>
        <p:spPr>
          <a:xfrm>
            <a:off x="2912849" y="1906191"/>
            <a:ext cx="1076325" cy="1013222"/>
          </a:xfrm>
        </p:spPr>
        <p:txBody>
          <a:bodyPr anchor="ctr"/>
          <a:lstStyle>
            <a:lvl1pPr algn="ctr">
              <a:defRPr>
                <a:solidFill>
                  <a:schemeClr val="bg1"/>
                </a:solidFill>
              </a:defRPr>
            </a:lvl1pPr>
          </a:lstStyle>
          <a:p>
            <a:endParaRPr lang="en-US" dirty="0"/>
          </a:p>
        </p:txBody>
      </p:sp>
      <p:sp>
        <p:nvSpPr>
          <p:cNvPr id="17" name="Text Placeholder 16">
            <a:extLst>
              <a:ext uri="{FF2B5EF4-FFF2-40B4-BE49-F238E27FC236}">
                <a16:creationId xmlns:a16="http://schemas.microsoft.com/office/drawing/2014/main" id="{4D3882A9-9362-4E68-923F-6733164F354C}"/>
              </a:ext>
            </a:extLst>
          </p:cNvPr>
          <p:cNvSpPr>
            <a:spLocks noGrp="1"/>
          </p:cNvSpPr>
          <p:nvPr>
            <p:ph type="body" sz="quarter" idx="15"/>
          </p:nvPr>
        </p:nvSpPr>
        <p:spPr>
          <a:xfrm>
            <a:off x="2651483" y="3277791"/>
            <a:ext cx="1581150" cy="1208484"/>
          </a:xfrm>
        </p:spPr>
        <p:txBody>
          <a:bodyPr>
            <a:normAutofit/>
          </a:bodyPr>
          <a:lstStyle>
            <a:lvl1pPr marL="0" indent="0" algn="ctr">
              <a:buNone/>
              <a:defRPr sz="1500"/>
            </a:lvl1pPr>
          </a:lstStyle>
          <a:p>
            <a:pPr lvl="0"/>
            <a:r>
              <a:rPr lang="en-US"/>
              <a:t>Click to edit Master text styles</a:t>
            </a:r>
          </a:p>
        </p:txBody>
      </p:sp>
      <p:sp>
        <p:nvSpPr>
          <p:cNvPr id="4" name="Oval 3">
            <a:extLst>
              <a:ext uri="{FF2B5EF4-FFF2-40B4-BE49-F238E27FC236}">
                <a16:creationId xmlns:a16="http://schemas.microsoft.com/office/drawing/2014/main" id="{827EA353-AC81-4215-B811-97E59154481D}"/>
              </a:ext>
              <a:ext uri="{C183D7F6-B498-43B3-948B-1728B52AA6E4}">
                <adec:decorative xmlns:adec="http://schemas.microsoft.com/office/drawing/2017/decorative" val="1"/>
              </a:ext>
            </a:extLst>
          </p:cNvPr>
          <p:cNvSpPr/>
          <p:nvPr userDrawn="1"/>
        </p:nvSpPr>
        <p:spPr>
          <a:xfrm>
            <a:off x="5078627" y="1725549"/>
            <a:ext cx="1371600" cy="137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icture Placeholder 8">
            <a:extLst>
              <a:ext uri="{FF2B5EF4-FFF2-40B4-BE49-F238E27FC236}">
                <a16:creationId xmlns:a16="http://schemas.microsoft.com/office/drawing/2014/main" id="{79282694-B082-4B58-ACAC-5A4052DE6BB6}"/>
              </a:ext>
            </a:extLst>
          </p:cNvPr>
          <p:cNvSpPr>
            <a:spLocks noGrp="1"/>
          </p:cNvSpPr>
          <p:nvPr>
            <p:ph type="pic" sz="quarter" idx="16"/>
          </p:nvPr>
        </p:nvSpPr>
        <p:spPr>
          <a:xfrm>
            <a:off x="5226844" y="1906191"/>
            <a:ext cx="1056085" cy="1013222"/>
          </a:xfrm>
        </p:spPr>
        <p:txBody>
          <a:bodyPr anchor="ctr"/>
          <a:lstStyle>
            <a:lvl1pPr algn="ctr">
              <a:defRPr>
                <a:solidFill>
                  <a:schemeClr val="bg1"/>
                </a:solidFill>
              </a:defRPr>
            </a:lvl1pPr>
          </a:lstStyle>
          <a:p>
            <a:endParaRPr lang="en-US" dirty="0"/>
          </a:p>
        </p:txBody>
      </p:sp>
      <p:sp>
        <p:nvSpPr>
          <p:cNvPr id="14" name="Text Placeholder 13">
            <a:extLst>
              <a:ext uri="{FF2B5EF4-FFF2-40B4-BE49-F238E27FC236}">
                <a16:creationId xmlns:a16="http://schemas.microsoft.com/office/drawing/2014/main" id="{C74B4A67-D261-41CD-B94C-E3810F1E2DDF}"/>
              </a:ext>
            </a:extLst>
          </p:cNvPr>
          <p:cNvSpPr>
            <a:spLocks noGrp="1"/>
          </p:cNvSpPr>
          <p:nvPr>
            <p:ph type="body" sz="quarter" idx="17"/>
          </p:nvPr>
        </p:nvSpPr>
        <p:spPr>
          <a:xfrm>
            <a:off x="4972328"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16" name="Oval 15">
            <a:extLst>
              <a:ext uri="{FF2B5EF4-FFF2-40B4-BE49-F238E27FC236}">
                <a16:creationId xmlns:a16="http://schemas.microsoft.com/office/drawing/2014/main" id="{14D3FD10-08A7-4B86-BA6A-9EE47FCFFEE7}"/>
              </a:ext>
              <a:ext uri="{C183D7F6-B498-43B3-948B-1728B52AA6E4}">
                <adec:decorative xmlns:adec="http://schemas.microsoft.com/office/drawing/2017/decorative" val="1"/>
              </a:ext>
            </a:extLst>
          </p:cNvPr>
          <p:cNvSpPr/>
          <p:nvPr userDrawn="1"/>
        </p:nvSpPr>
        <p:spPr>
          <a:xfrm>
            <a:off x="7219439" y="1725549"/>
            <a:ext cx="1371600" cy="1371600"/>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11AE688-03C0-494D-B1E9-8F5D49B250F8}"/>
              </a:ext>
            </a:extLst>
          </p:cNvPr>
          <p:cNvSpPr>
            <a:spLocks noGrp="1"/>
          </p:cNvSpPr>
          <p:nvPr>
            <p:ph type="pic" sz="quarter" idx="18"/>
          </p:nvPr>
        </p:nvSpPr>
        <p:spPr>
          <a:xfrm>
            <a:off x="7321153" y="1906191"/>
            <a:ext cx="1146572" cy="1013222"/>
          </a:xfrm>
        </p:spPr>
        <p:txBody>
          <a:bodyPr anchor="ctr"/>
          <a:lstStyle>
            <a:lvl1pPr algn="ctr">
              <a:defRPr>
                <a:solidFill>
                  <a:schemeClr val="bg1"/>
                </a:solidFill>
              </a:defRPr>
            </a:lvl1pPr>
          </a:lstStyle>
          <a:p>
            <a:endParaRPr lang="en-US" dirty="0"/>
          </a:p>
        </p:txBody>
      </p:sp>
      <p:sp>
        <p:nvSpPr>
          <p:cNvPr id="21" name="Text Placeholder 20">
            <a:extLst>
              <a:ext uri="{FF2B5EF4-FFF2-40B4-BE49-F238E27FC236}">
                <a16:creationId xmlns:a16="http://schemas.microsoft.com/office/drawing/2014/main" id="{8D487C37-591D-4AC0-A258-E92F057D647E}"/>
              </a:ext>
            </a:extLst>
          </p:cNvPr>
          <p:cNvSpPr>
            <a:spLocks noGrp="1"/>
          </p:cNvSpPr>
          <p:nvPr>
            <p:ph type="body" sz="quarter" idx="19"/>
          </p:nvPr>
        </p:nvSpPr>
        <p:spPr>
          <a:xfrm>
            <a:off x="7113140"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EB8F09F0-D2A5-4DBA-BBDB-77B191EC8234}"/>
              </a:ext>
            </a:extLst>
          </p:cNvPr>
          <p:cNvSpPr>
            <a:spLocks noGrp="1"/>
          </p:cNvSpPr>
          <p:nvPr>
            <p:ph type="sldNum" sz="quarter" idx="10"/>
          </p:nvPr>
        </p:nvSpPr>
        <p:spPr/>
        <p:txBody>
          <a:bodyPr/>
          <a:lstStyle/>
          <a:p>
            <a:fld id="{1E5AF513-F809-4CC4-A1A4-59522C351C3B}" type="slidenum">
              <a:rPr lang="en-US" smtClean="0"/>
              <a:t>‹#›</a:t>
            </a:fld>
            <a:endParaRPr lang="en-US" dirty="0"/>
          </a:p>
        </p:txBody>
      </p:sp>
    </p:spTree>
    <p:extLst>
      <p:ext uri="{BB962C8B-B14F-4D97-AF65-F5344CB8AC3E}">
        <p14:creationId xmlns:p14="http://schemas.microsoft.com/office/powerpoint/2010/main" val="22299132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65982069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32436211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42602591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15048501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404789945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0671657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66658273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78281762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C718AD-F92F-4937-8164-E6EAEBE49C93}" type="datetimeFigureOut">
              <a:rPr lang="en-US" smtClean="0"/>
              <a:t>6/22/2021</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dirty="0"/>
          </a:p>
        </p:txBody>
      </p:sp>
    </p:spTree>
    <p:extLst>
      <p:ext uri="{BB962C8B-B14F-4D97-AF65-F5344CB8AC3E}">
        <p14:creationId xmlns:p14="http://schemas.microsoft.com/office/powerpoint/2010/main" val="2284775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 id="2147483675" r:id="rId13"/>
  </p:sldLayoutIdLs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2.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42.xml"/><Relationship Id="rId7"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51.xml"/><Relationship Id="rId7"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61.xml"/></Relationships>
</file>

<file path=ppt/slides/_rels/slide1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67.xml"/><Relationship Id="rId7" Type="http://schemas.openxmlformats.org/officeDocument/2006/relationships/hyperlink" Target="https://www.surveymonkey.com/r/GLZMNYD" TargetMode="Externa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68.xml"/></Relationships>
</file>

<file path=ppt/slides/_rels/slide14.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image" Target="../media/image8.svg"/><Relationship Id="rId26" Type="http://schemas.openxmlformats.org/officeDocument/2006/relationships/image" Target="../media/image16.svg"/><Relationship Id="rId3" Type="http://schemas.openxmlformats.org/officeDocument/2006/relationships/tags" Target="../tags/tag74.xml"/><Relationship Id="rId21" Type="http://schemas.openxmlformats.org/officeDocument/2006/relationships/image" Target="../media/image11.png"/><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tags" Target="../tags/tag73.xml"/><Relationship Id="rId16" Type="http://schemas.openxmlformats.org/officeDocument/2006/relationships/notesSlide" Target="../notesSlides/notesSlide14.xml"/><Relationship Id="rId20" Type="http://schemas.openxmlformats.org/officeDocument/2006/relationships/image" Target="../media/image10.svg"/><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image" Target="../media/image14.svg"/><Relationship Id="rId5" Type="http://schemas.openxmlformats.org/officeDocument/2006/relationships/tags" Target="../tags/tag76.xml"/><Relationship Id="rId15" Type="http://schemas.openxmlformats.org/officeDocument/2006/relationships/slideLayout" Target="../slideLayouts/slideLayout13.xml"/><Relationship Id="rId23" Type="http://schemas.openxmlformats.org/officeDocument/2006/relationships/image" Target="../media/image13.png"/><Relationship Id="rId10" Type="http://schemas.openxmlformats.org/officeDocument/2006/relationships/tags" Target="../tags/tag81.xml"/><Relationship Id="rId19" Type="http://schemas.openxmlformats.org/officeDocument/2006/relationships/image" Target="../media/image9.png"/><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image" Target="../media/image12.svg"/><Relationship Id="rId27" Type="http://schemas.openxmlformats.org/officeDocument/2006/relationships/hyperlink" Target="https://www.cpacanada.ca/fr/la-profession-de-cpa/le-programme-de-litteratie-financiere-de-cpa-canada/ateliers-de-litteratie-financiere/demander-un-atelier-de-litteratie-financiere"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hyperlink" Target="mailto:litteratiefinanciere@cpacanada.ca" TargetMode="External"/><Relationship Id="rId3" Type="http://schemas.openxmlformats.org/officeDocument/2006/relationships/tags" Target="../tags/tag91.xml"/><Relationship Id="rId7" Type="http://schemas.openxmlformats.org/officeDocument/2006/relationships/image" Target="../media/image17.png"/><Relationship Id="rId12" Type="http://schemas.openxmlformats.org/officeDocument/2006/relationships/hyperlink" Target="mailto:financialliteracy@cpacanada.ca" TargetMode="Externa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notesSlide" Target="../notesSlides/notesSlide15.xml"/><Relationship Id="rId11" Type="http://schemas.openxmlformats.org/officeDocument/2006/relationships/image" Target="../media/image20.svg"/><Relationship Id="rId5" Type="http://schemas.openxmlformats.org/officeDocument/2006/relationships/slideLayout" Target="../slideLayouts/slideLayout1.xml"/><Relationship Id="rId10" Type="http://schemas.openxmlformats.org/officeDocument/2006/relationships/image" Target="../media/image19.png"/><Relationship Id="rId4" Type="http://schemas.openxmlformats.org/officeDocument/2006/relationships/tags" Target="../tags/tag92.xml"/><Relationship Id="rId9" Type="http://schemas.openxmlformats.org/officeDocument/2006/relationships/hyperlink" Target="https://cpacanada.ca/financialliteracy"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13.xml"/></Relationships>
</file>

<file path=ppt/slides/_rels/slide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17.xml"/></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0.xml"/><Relationship Id="rId7" Type="http://schemas.openxmlformats.org/officeDocument/2006/relationships/notesSlide" Target="../notesSlides/notesSlide6.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1.xml"/><Relationship Id="rId5" Type="http://schemas.openxmlformats.org/officeDocument/2006/relationships/tags" Target="../tags/tag22.xml"/><Relationship Id="rId4" Type="http://schemas.openxmlformats.org/officeDocument/2006/relationships/tags" Target="../tags/tag21.xml"/></Relationships>
</file>

<file path=ppt/slides/_rels/slide7.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notesSlide" Target="../notesSlides/notesSlide7.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1.xml"/><Relationship Id="rId5" Type="http://schemas.openxmlformats.org/officeDocument/2006/relationships/tags" Target="../tags/tag27.xml"/><Relationship Id="rId4" Type="http://schemas.openxmlformats.org/officeDocument/2006/relationships/tags" Target="../tags/tag26.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30.xml"/><Relationship Id="rId7" Type="http://schemas.openxmlformats.org/officeDocument/2006/relationships/notesSlide" Target="../notesSlides/notesSlide8.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xml"/><Relationship Id="rId5" Type="http://schemas.openxmlformats.org/officeDocument/2006/relationships/video" Target="https://www.youtube.com/embed/Bi46Z7xTl_8?feature=oembed" TargetMode="External"/><Relationship Id="rId4" Type="http://schemas.openxmlformats.org/officeDocument/2006/relationships/tags" Target="../tags/tag31.xml"/></Relationships>
</file>

<file path=ppt/slides/_rels/slide9.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notesSlide" Target="../notesSlides/notesSlide9.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1.xml"/><Relationship Id="rId5" Type="http://schemas.openxmlformats.org/officeDocument/2006/relationships/tags" Target="../tags/tag36.xml"/><Relationship Id="rId4"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llustration d'un téléphone mobile et d'une carte de crédit">
            <a:extLst>
              <a:ext uri="{FF2B5EF4-FFF2-40B4-BE49-F238E27FC236}">
                <a16:creationId xmlns:a16="http://schemas.microsoft.com/office/drawing/2014/main" id="{07389246-0733-4168-8796-A9B75C94DC75}"/>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itle 10">
            <a:extLst>
              <a:ext uri="{FF2B5EF4-FFF2-40B4-BE49-F238E27FC236}">
                <a16:creationId xmlns:a16="http://schemas.microsoft.com/office/drawing/2014/main" id="{9D5C2FFE-719C-4F1C-84C0-69B1A5682990}"/>
              </a:ext>
            </a:extLst>
          </p:cNvPr>
          <p:cNvSpPr txBox="1">
            <a:spLocks noGrp="1"/>
          </p:cNvSpPr>
          <p:nvPr>
            <p:ph type="ctrTitle"/>
            <p:custDataLst>
              <p:tags r:id="rId2"/>
            </p:custDataLst>
          </p:nvPr>
        </p:nvSpPr>
        <p:spPr>
          <a:xfrm>
            <a:off x="615588" y="1714233"/>
            <a:ext cx="4482400" cy="2408352"/>
          </a:xfrm>
          <a:prstGeom prst="rect">
            <a:avLst/>
          </a:prstGeom>
          <a:no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ct val="0"/>
              </a:spcBef>
              <a:defRPr/>
            </a:pPr>
            <a:r>
              <a:rPr lang="fr-CA" sz="3800" dirty="0">
                <a:latin typeface="Arial" panose="020B0604020202020204" pitchFamily="34" charset="0"/>
                <a:ea typeface="+mn-ea"/>
                <a:cs typeface="Arial" panose="020B0604020202020204" pitchFamily="34" charset="0"/>
              </a:rPr>
              <a:t>Cartes de crédit</a:t>
            </a:r>
            <a:br>
              <a:rPr lang="fr-CA" sz="3800" dirty="0">
                <a:latin typeface="Arial" panose="020B0604020202020204" pitchFamily="34" charset="0"/>
                <a:ea typeface="+mn-ea"/>
                <a:cs typeface="Arial" panose="020B0604020202020204" pitchFamily="34" charset="0"/>
              </a:rPr>
            </a:br>
            <a:r>
              <a:rPr lang="fr-CA" sz="3800" dirty="0">
                <a:latin typeface="Arial" panose="020B0604020202020204" pitchFamily="34" charset="0"/>
                <a:ea typeface="+mn-ea"/>
                <a:cs typeface="Arial" panose="020B0604020202020204" pitchFamily="34" charset="0"/>
              </a:rPr>
              <a:t>et différence entre une bonne et une mauvaise dette</a:t>
            </a:r>
          </a:p>
        </p:txBody>
      </p:sp>
      <p:sp>
        <p:nvSpPr>
          <p:cNvPr id="9" name="TextBox 8">
            <a:extLst>
              <a:ext uri="{FF2B5EF4-FFF2-40B4-BE49-F238E27FC236}">
                <a16:creationId xmlns:a16="http://schemas.microsoft.com/office/drawing/2014/main" id="{EABFE02E-5565-4564-9A7A-238ACE81A8C8}"/>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pic>
        <p:nvPicPr>
          <p:cNvPr id="8" name="Picture 7" descr="Comptables professionnels agréés&#10;">
            <a:extLst>
              <a:ext uri="{FF2B5EF4-FFF2-40B4-BE49-F238E27FC236}">
                <a16:creationId xmlns:a16="http://schemas.microsoft.com/office/drawing/2014/main" id="{3CB98A2B-2794-4078-B1FF-523BD161BF3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11427" y="124788"/>
            <a:ext cx="2255637" cy="967266"/>
          </a:xfrm>
          <a:prstGeom prst="rect">
            <a:avLst/>
          </a:prstGeom>
        </p:spPr>
      </p:pic>
    </p:spTree>
    <p:extLst>
      <p:ext uri="{BB962C8B-B14F-4D97-AF65-F5344CB8AC3E}">
        <p14:creationId xmlns:p14="http://schemas.microsoft.com/office/powerpoint/2010/main" val="24744520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628650" y="273844"/>
            <a:ext cx="7886700" cy="508354"/>
          </a:xfrm>
        </p:spPr>
        <p:txBody>
          <a:bodyPr anchor="t">
            <a:noAutofit/>
          </a:bodyPr>
          <a:lstStyle/>
          <a:p>
            <a:pPr algn="ctr"/>
            <a:r>
              <a:rPr lang="fr-CA" sz="3000" b="1" dirty="0">
                <a:latin typeface="Arial" panose="020B0604020202020204" pitchFamily="34" charset="0"/>
                <a:cs typeface="Arial" panose="020B0604020202020204" pitchFamily="34" charset="0"/>
              </a:rPr>
              <a:t>Protégez vos renseignements personnels</a:t>
            </a:r>
          </a:p>
        </p:txBody>
      </p:sp>
      <p:pic>
        <p:nvPicPr>
          <p:cNvPr id="5" name="Picture 4" descr="Icône Crochet, dans un cercle vert">
            <a:extLst>
              <a:ext uri="{FF2B5EF4-FFF2-40B4-BE49-F238E27FC236}">
                <a16:creationId xmlns:a16="http://schemas.microsoft.com/office/drawing/2014/main" id="{E8ED97D6-55F0-4F31-AA57-B6DF4B4E25E8}"/>
              </a:ext>
            </a:extLst>
          </p:cNvPr>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878636" y="1399451"/>
            <a:ext cx="759941" cy="1085850"/>
          </a:xfrm>
          <a:prstGeom prst="rect">
            <a:avLst/>
          </a:prstGeom>
        </p:spPr>
      </p:pic>
      <p:pic>
        <p:nvPicPr>
          <p:cNvPr id="13" name="Picture 12" descr="Icône Crochet, dans un cercle vert">
            <a:extLst>
              <a:ext uri="{FF2B5EF4-FFF2-40B4-BE49-F238E27FC236}">
                <a16:creationId xmlns:a16="http://schemas.microsoft.com/office/drawing/2014/main" id="{1C86404D-C9E9-42EC-A901-A2169D5E292B}"/>
              </a:ext>
            </a:extLst>
          </p:cNvPr>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878636" y="2485301"/>
            <a:ext cx="759941" cy="1085850"/>
          </a:xfrm>
          <a:prstGeom prst="rect">
            <a:avLst/>
          </a:prstGeom>
        </p:spPr>
      </p:pic>
      <p:sp>
        <p:nvSpPr>
          <p:cNvPr id="3" name="Content Placeholder 2">
            <a:extLst>
              <a:ext uri="{FF2B5EF4-FFF2-40B4-BE49-F238E27FC236}">
                <a16:creationId xmlns:a16="http://schemas.microsoft.com/office/drawing/2014/main" id="{1071247E-8457-4E62-BD09-B534A8EAE1C4}"/>
              </a:ext>
            </a:extLst>
          </p:cNvPr>
          <p:cNvSpPr>
            <a:spLocks noGrp="1"/>
          </p:cNvSpPr>
          <p:nvPr>
            <p:ph idx="1"/>
            <p:custDataLst>
              <p:tags r:id="rId4"/>
            </p:custDataLst>
          </p:nvPr>
        </p:nvSpPr>
        <p:spPr>
          <a:xfrm>
            <a:off x="1821439" y="1592831"/>
            <a:ext cx="6443925" cy="1907310"/>
          </a:xfrm>
        </p:spPr>
        <p:txBody>
          <a:bodyPr>
            <a:normAutofit fontScale="92500"/>
          </a:bodyPr>
          <a:lstStyle/>
          <a:p>
            <a:pPr marL="0" indent="0" algn="l">
              <a:spcAft>
                <a:spcPts val="1800"/>
              </a:spcAft>
              <a:buNone/>
            </a:pPr>
            <a:r>
              <a:rPr lang="fr-CA" sz="2800" dirty="0">
                <a:latin typeface="Arial" panose="020B0604020202020204" pitchFamily="34" charset="0"/>
                <a:cs typeface="Arial" panose="020B0604020202020204" pitchFamily="34" charset="0"/>
              </a:rPr>
              <a:t>Ne donnez votre NIP à personne – pas même à vos meilleurs amis.</a:t>
            </a:r>
          </a:p>
          <a:p>
            <a:pPr marL="0" indent="0">
              <a:spcAft>
                <a:spcPts val="1800"/>
              </a:spcAft>
              <a:buNone/>
            </a:pPr>
            <a:r>
              <a:rPr lang="fr-CA" sz="2800" dirty="0">
                <a:latin typeface="Arial" panose="020B0604020202020204" pitchFamily="34" charset="0"/>
                <a:cs typeface="Arial" panose="020B0604020202020204" pitchFamily="34" charset="0"/>
              </a:rPr>
              <a:t>Conservez toujours vos cartes bancaires en lieu sûr.</a:t>
            </a:r>
          </a:p>
        </p:txBody>
      </p:sp>
      <p:sp>
        <p:nvSpPr>
          <p:cNvPr id="14" name="TextBox 13">
            <a:extLst>
              <a:ext uri="{FF2B5EF4-FFF2-40B4-BE49-F238E27FC236}">
                <a16:creationId xmlns:a16="http://schemas.microsoft.com/office/drawing/2014/main" id="{F3DB5116-E9E0-4417-84EC-53656721CB96}"/>
              </a:ext>
              <a:ext uri="{C183D7F6-B498-43B3-948B-1728B52AA6E4}">
                <adec:decorative xmlns:adec="http://schemas.microsoft.com/office/drawing/2017/decorative" val="1"/>
              </a:ext>
            </a:extLst>
          </p:cNvPr>
          <p:cNvSpPr txBox="1"/>
          <p:nvPr>
            <p:custDataLst>
              <p:tags r:id="rId5"/>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15" name="Slide Number Placeholder 3">
            <a:extLst>
              <a:ext uri="{FF2B5EF4-FFF2-40B4-BE49-F238E27FC236}">
                <a16:creationId xmlns:a16="http://schemas.microsoft.com/office/drawing/2014/main" id="{24CD835B-66EC-4066-B7D4-FA2B64986956}"/>
              </a:ext>
            </a:extLst>
          </p:cNvPr>
          <p:cNvSpPr>
            <a:spLocks noGrp="1"/>
          </p:cNvSpPr>
          <p:nvPr>
            <p:ph type="sldNum" sz="quarter" idx="12"/>
            <p:custDataLst>
              <p:tags r:id="rId6"/>
            </p:custDataLst>
          </p:nvPr>
        </p:nvSpPr>
        <p:spPr>
          <a:xfrm>
            <a:off x="6816943" y="4760913"/>
            <a:ext cx="2057400" cy="273844"/>
          </a:xfrm>
        </p:spPr>
        <p:txBody>
          <a:bodyPr/>
          <a:lstStyle/>
          <a:p>
            <a:fld id="{C46176A1-C3B5-4D73-9900-3329469C287D}" type="slidenum">
              <a:rPr lang="fr-CA" smtClean="0">
                <a:solidFill>
                  <a:schemeClr val="tx1"/>
                </a:solidFill>
              </a:rPr>
              <a:t>10</a:t>
            </a:fld>
            <a:endParaRPr lang="fr-CA" dirty="0">
              <a:solidFill>
                <a:schemeClr val="tx1"/>
              </a:solidFill>
            </a:endParaRPr>
          </a:p>
        </p:txBody>
      </p:sp>
    </p:spTree>
    <p:extLst>
      <p:ext uri="{BB962C8B-B14F-4D97-AF65-F5344CB8AC3E}">
        <p14:creationId xmlns:p14="http://schemas.microsoft.com/office/powerpoint/2010/main" val="1507350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628650" y="273844"/>
            <a:ext cx="7886700" cy="508354"/>
          </a:xfrm>
        </p:spPr>
        <p:txBody>
          <a:bodyPr anchor="t">
            <a:noAutofit/>
          </a:bodyPr>
          <a:lstStyle/>
          <a:p>
            <a:pPr algn="ctr"/>
            <a:r>
              <a:rPr lang="fr-CA" sz="3000" b="1" dirty="0">
                <a:latin typeface="Arial" panose="020B0604020202020204" pitchFamily="34" charset="0"/>
                <a:cs typeface="Arial" panose="020B0604020202020204" pitchFamily="34" charset="0"/>
              </a:rPr>
              <a:t>Protégez vos renseignements personnels</a:t>
            </a:r>
          </a:p>
        </p:txBody>
      </p:sp>
      <p:pic>
        <p:nvPicPr>
          <p:cNvPr id="5" name="Picture 4" descr="Icône Crochet, dans un cercle vert">
            <a:extLst>
              <a:ext uri="{FF2B5EF4-FFF2-40B4-BE49-F238E27FC236}">
                <a16:creationId xmlns:a16="http://schemas.microsoft.com/office/drawing/2014/main" id="{E8ED97D6-55F0-4F31-AA57-B6DF4B4E25E8}"/>
              </a:ext>
            </a:extLst>
          </p:cNvPr>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878636" y="1142780"/>
            <a:ext cx="759941" cy="1085850"/>
          </a:xfrm>
          <a:prstGeom prst="rect">
            <a:avLst/>
          </a:prstGeom>
        </p:spPr>
      </p:pic>
      <p:pic>
        <p:nvPicPr>
          <p:cNvPr id="13" name="Picture 12" descr="Icône Crochet, dans un cercle vert">
            <a:extLst>
              <a:ext uri="{FF2B5EF4-FFF2-40B4-BE49-F238E27FC236}">
                <a16:creationId xmlns:a16="http://schemas.microsoft.com/office/drawing/2014/main" id="{1C86404D-C9E9-42EC-A901-A2169D5E292B}"/>
              </a:ext>
            </a:extLst>
          </p:cNvPr>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878636" y="2228630"/>
            <a:ext cx="759941" cy="1085850"/>
          </a:xfrm>
          <a:prstGeom prst="rect">
            <a:avLst/>
          </a:prstGeom>
        </p:spPr>
      </p:pic>
      <p:sp>
        <p:nvSpPr>
          <p:cNvPr id="3" name="Content Placeholder 2">
            <a:extLst>
              <a:ext uri="{FF2B5EF4-FFF2-40B4-BE49-F238E27FC236}">
                <a16:creationId xmlns:a16="http://schemas.microsoft.com/office/drawing/2014/main" id="{1071247E-8457-4E62-BD09-B534A8EAE1C4}"/>
              </a:ext>
            </a:extLst>
          </p:cNvPr>
          <p:cNvSpPr>
            <a:spLocks noGrp="1"/>
          </p:cNvSpPr>
          <p:nvPr>
            <p:ph idx="1"/>
            <p:custDataLst>
              <p:tags r:id="rId4"/>
            </p:custDataLst>
          </p:nvPr>
        </p:nvSpPr>
        <p:spPr>
          <a:xfrm>
            <a:off x="1821440" y="1296140"/>
            <a:ext cx="6616874" cy="2645546"/>
          </a:xfrm>
        </p:spPr>
        <p:txBody>
          <a:bodyPr>
            <a:normAutofit fontScale="92500"/>
          </a:bodyPr>
          <a:lstStyle/>
          <a:p>
            <a:pPr marL="0" indent="0">
              <a:spcAft>
                <a:spcPts val="1800"/>
              </a:spcAft>
              <a:buNone/>
            </a:pPr>
            <a:r>
              <a:rPr lang="fr-CA" sz="2800" dirty="0">
                <a:latin typeface="Arial" panose="020B0604020202020204" pitchFamily="34" charset="0"/>
                <a:cs typeface="Arial" panose="020B0604020202020204" pitchFamily="34" charset="0"/>
              </a:rPr>
              <a:t>Ne vous promenez jamais avec votre carte d’assurance sociale sur vous.</a:t>
            </a:r>
          </a:p>
          <a:p>
            <a:pPr marL="0" indent="0">
              <a:spcAft>
                <a:spcPts val="1800"/>
              </a:spcAft>
              <a:buNone/>
            </a:pPr>
            <a:r>
              <a:rPr lang="fr-CA" sz="2800" dirty="0">
                <a:latin typeface="Arial" panose="020B0604020202020204" pitchFamily="34" charset="0"/>
                <a:cs typeface="Arial" panose="020B0604020202020204" pitchFamily="34" charset="0"/>
              </a:rPr>
              <a:t>Pour protéger vos cartes à puce RFID, glissez-les dans un étui protecteur (ou enveloppez-les de papier d’aluminium), pour bloquer la radiotransmission.</a:t>
            </a:r>
          </a:p>
        </p:txBody>
      </p:sp>
      <p:sp>
        <p:nvSpPr>
          <p:cNvPr id="14" name="TextBox 13">
            <a:extLst>
              <a:ext uri="{FF2B5EF4-FFF2-40B4-BE49-F238E27FC236}">
                <a16:creationId xmlns:a16="http://schemas.microsoft.com/office/drawing/2014/main" id="{F3DB5116-E9E0-4417-84EC-53656721CB96}"/>
              </a:ext>
              <a:ext uri="{C183D7F6-B498-43B3-948B-1728B52AA6E4}">
                <adec:decorative xmlns:adec="http://schemas.microsoft.com/office/drawing/2017/decorative" val="1"/>
              </a:ext>
            </a:extLst>
          </p:cNvPr>
          <p:cNvSpPr txBox="1"/>
          <p:nvPr>
            <p:custDataLst>
              <p:tags r:id="rId5"/>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15" name="Slide Number Placeholder 3">
            <a:extLst>
              <a:ext uri="{FF2B5EF4-FFF2-40B4-BE49-F238E27FC236}">
                <a16:creationId xmlns:a16="http://schemas.microsoft.com/office/drawing/2014/main" id="{24CD835B-66EC-4066-B7D4-FA2B64986956}"/>
              </a:ext>
            </a:extLst>
          </p:cNvPr>
          <p:cNvSpPr>
            <a:spLocks noGrp="1"/>
          </p:cNvSpPr>
          <p:nvPr>
            <p:ph type="sldNum" sz="quarter" idx="12"/>
            <p:custDataLst>
              <p:tags r:id="rId6"/>
            </p:custDataLst>
          </p:nvPr>
        </p:nvSpPr>
        <p:spPr>
          <a:xfrm>
            <a:off x="6816943" y="4760913"/>
            <a:ext cx="2057400" cy="273844"/>
          </a:xfrm>
        </p:spPr>
        <p:txBody>
          <a:bodyPr/>
          <a:lstStyle/>
          <a:p>
            <a:fld id="{C46176A1-C3B5-4D73-9900-3329469C287D}" type="slidenum">
              <a:rPr lang="fr-CA" smtClean="0">
                <a:solidFill>
                  <a:schemeClr val="tx1"/>
                </a:solidFill>
              </a:rPr>
              <a:t>11</a:t>
            </a:fld>
            <a:endParaRPr lang="fr-CA" dirty="0">
              <a:solidFill>
                <a:schemeClr val="tx1"/>
              </a:solidFill>
            </a:endParaRPr>
          </a:p>
        </p:txBody>
      </p:sp>
    </p:spTree>
    <p:extLst>
      <p:ext uri="{BB962C8B-B14F-4D97-AF65-F5344CB8AC3E}">
        <p14:creationId xmlns:p14="http://schemas.microsoft.com/office/powerpoint/2010/main" val="20023188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6F4AA1-1925-4F94-AD95-A525824BA4AF}"/>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791308" y="1650620"/>
            <a:ext cx="7561385" cy="2381796"/>
          </a:xfrm>
        </p:spPr>
        <p:txBody>
          <a:bodyPr anchor="t">
            <a:normAutofit/>
          </a:bodyPr>
          <a:lstStyle/>
          <a:p>
            <a:r>
              <a:rPr lang="fr-CA" sz="4800" dirty="0">
                <a:ln w="0"/>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rPr>
              <a:t>Qu’avez-vous appris aujourd’hui?</a:t>
            </a:r>
          </a:p>
        </p:txBody>
      </p:sp>
      <p:sp>
        <p:nvSpPr>
          <p:cNvPr id="4" name="TextBox 3">
            <a:extLst>
              <a:ext uri="{FF2B5EF4-FFF2-40B4-BE49-F238E27FC236}">
                <a16:creationId xmlns:a16="http://schemas.microsoft.com/office/drawing/2014/main" id="{C2D397BC-62E2-440D-BBB7-81D6E91D3D10}"/>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5" name="Slide Number Placeholder 3">
            <a:extLst>
              <a:ext uri="{FF2B5EF4-FFF2-40B4-BE49-F238E27FC236}">
                <a16:creationId xmlns:a16="http://schemas.microsoft.com/office/drawing/2014/main" id="{A255CAFF-CEDA-47D5-985B-CF7D6BB8D16B}"/>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12</a:t>
            </a:fld>
            <a:endParaRPr lang="fr-CA" dirty="0">
              <a:solidFill>
                <a:schemeClr val="tx1"/>
              </a:solidFill>
            </a:endParaRPr>
          </a:p>
        </p:txBody>
      </p:sp>
    </p:spTree>
    <p:extLst>
      <p:ext uri="{BB962C8B-B14F-4D97-AF65-F5344CB8AC3E}">
        <p14:creationId xmlns:p14="http://schemas.microsoft.com/office/powerpoint/2010/main" val="329874095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4B68-28BA-4355-8F75-8DE14B3796C9}"/>
              </a:ext>
            </a:extLst>
          </p:cNvPr>
          <p:cNvSpPr>
            <a:spLocks noGrp="1"/>
          </p:cNvSpPr>
          <p:nvPr>
            <p:ph type="title"/>
            <p:custDataLst>
              <p:tags r:id="rId1"/>
            </p:custDataLst>
          </p:nvPr>
        </p:nvSpPr>
        <p:spPr/>
        <p:txBody>
          <a:bodyPr>
            <a:normAutofit/>
          </a:bodyPr>
          <a:lstStyle/>
          <a:p>
            <a:pPr algn="ctr"/>
            <a:r>
              <a:rPr lang="fr-CA" sz="2800" b="1" dirty="0">
                <a:latin typeface="Arial" panose="020B0604020202020204" pitchFamily="34" charset="0"/>
                <a:cs typeface="Arial" panose="020B0604020202020204" pitchFamily="34" charset="0"/>
              </a:rPr>
              <a:t>Pour conclure…</a:t>
            </a:r>
          </a:p>
        </p:txBody>
      </p:sp>
      <p:sp>
        <p:nvSpPr>
          <p:cNvPr id="5" name="Content Placeholder 4">
            <a:extLst>
              <a:ext uri="{FF2B5EF4-FFF2-40B4-BE49-F238E27FC236}">
                <a16:creationId xmlns:a16="http://schemas.microsoft.com/office/drawing/2014/main" id="{44472FC8-4B9F-4CAD-913F-E58B233C360E}"/>
              </a:ext>
            </a:extLst>
          </p:cNvPr>
          <p:cNvSpPr>
            <a:spLocks noGrp="1"/>
          </p:cNvSpPr>
          <p:nvPr>
            <p:ph idx="1"/>
            <p:custDataLst>
              <p:tags r:id="rId2"/>
            </p:custDataLst>
          </p:nvPr>
        </p:nvSpPr>
        <p:spPr>
          <a:xfrm>
            <a:off x="628650" y="1062895"/>
            <a:ext cx="7886700" cy="497681"/>
          </a:xfrm>
        </p:spPr>
        <p:txBody>
          <a:bodyPr>
            <a:normAutofit/>
          </a:bodyPr>
          <a:lstStyle/>
          <a:p>
            <a:pPr marL="0" indent="0" algn="ctr">
              <a:buNone/>
            </a:pPr>
            <a:r>
              <a:rPr lang="fr-CA" sz="1400" dirty="0">
                <a:hlinkClick r:id="rId7"/>
              </a:rPr>
              <a:t>https://www.surveymonkey.com/r/GLZMNYD</a:t>
            </a:r>
            <a:endParaRPr lang="fr-CA" sz="1400" dirty="0"/>
          </a:p>
        </p:txBody>
      </p:sp>
      <p:sp>
        <p:nvSpPr>
          <p:cNvPr id="6" name="TextBox 5">
            <a:extLst>
              <a:ext uri="{FF2B5EF4-FFF2-40B4-BE49-F238E27FC236}">
                <a16:creationId xmlns:a16="http://schemas.microsoft.com/office/drawing/2014/main" id="{3BB607CC-8903-4F0A-9973-3A55D1203162}"/>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pic>
        <p:nvPicPr>
          <p:cNvPr id="8" name="Picture 7" descr="Ateliers virtuels pour les écoles – Évaluation par les participants ">
            <a:extLst>
              <a:ext uri="{FF2B5EF4-FFF2-40B4-BE49-F238E27FC236}">
                <a16:creationId xmlns:a16="http://schemas.microsoft.com/office/drawing/2014/main" id="{DC90076B-8473-43B8-9089-3F688CF0F1E8}"/>
              </a:ext>
            </a:extLst>
          </p:cNvPr>
          <p:cNvPicPr>
            <a:picLocks noChangeAspect="1"/>
          </p:cNvPicPr>
          <p:nvPr/>
        </p:nvPicPr>
        <p:blipFill rotWithShape="1">
          <a:blip r:embed="rId8">
            <a:extLst>
              <a:ext uri="{28A0092B-C50C-407E-A947-70E740481C1C}">
                <a14:useLocalDpi xmlns:a14="http://schemas.microsoft.com/office/drawing/2010/main" val="0"/>
              </a:ext>
            </a:extLst>
          </a:blip>
          <a:srcRect l="394" t="-361" r="-394" b="5655"/>
          <a:stretch/>
        </p:blipFill>
        <p:spPr>
          <a:xfrm>
            <a:off x="2704782" y="1546860"/>
            <a:ext cx="3764131" cy="3596640"/>
          </a:xfrm>
          <a:prstGeom prst="rect">
            <a:avLst/>
          </a:prstGeom>
          <a:ln>
            <a:noFill/>
          </a:ln>
          <a:effectLst>
            <a:outerShdw blurRad="190500" algn="tl" rotWithShape="0">
              <a:srgbClr val="000000">
                <a:alpha val="70000"/>
              </a:srgbClr>
            </a:outerShdw>
          </a:effectLst>
        </p:spPr>
      </p:pic>
      <p:sp>
        <p:nvSpPr>
          <p:cNvPr id="7" name="Slide Number Placeholder 3">
            <a:extLst>
              <a:ext uri="{FF2B5EF4-FFF2-40B4-BE49-F238E27FC236}">
                <a16:creationId xmlns:a16="http://schemas.microsoft.com/office/drawing/2014/main" id="{372C87EC-3155-4AB1-A717-A9A6FEFEE1BE}"/>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13</a:t>
            </a:fld>
            <a:endParaRPr lang="fr-CA" dirty="0">
              <a:solidFill>
                <a:schemeClr val="tx1"/>
              </a:solidFill>
            </a:endParaRPr>
          </a:p>
        </p:txBody>
      </p:sp>
    </p:spTree>
    <p:extLst>
      <p:ext uri="{BB962C8B-B14F-4D97-AF65-F5344CB8AC3E}">
        <p14:creationId xmlns:p14="http://schemas.microsoft.com/office/powerpoint/2010/main" val="147433343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7327B-7080-4DF2-A6BF-BBCB1D11471D}"/>
              </a:ext>
            </a:extLst>
          </p:cNvPr>
          <p:cNvSpPr>
            <a:spLocks noGrp="1"/>
          </p:cNvSpPr>
          <p:nvPr>
            <p:ph type="title"/>
            <p:custDataLst>
              <p:tags r:id="rId1"/>
            </p:custDataLst>
          </p:nvPr>
        </p:nvSpPr>
        <p:spPr>
          <a:xfrm>
            <a:off x="628650" y="221596"/>
            <a:ext cx="7886700" cy="411761"/>
          </a:xfrm>
        </p:spPr>
        <p:txBody>
          <a:bodyPr>
            <a:normAutofit fontScale="90000"/>
          </a:bodyPr>
          <a:lstStyle/>
          <a:p>
            <a:pPr algn="ctr"/>
            <a:r>
              <a:rPr lang="fr-CA" sz="2800" b="1" dirty="0">
                <a:latin typeface="Arial" panose="020B0604020202020204" pitchFamily="34" charset="0"/>
                <a:cs typeface="Arial" panose="020B0604020202020204" pitchFamily="34" charset="0"/>
              </a:rPr>
              <a:t>Demande d’atelier de littératie financière</a:t>
            </a:r>
          </a:p>
        </p:txBody>
      </p:sp>
      <p:sp>
        <p:nvSpPr>
          <p:cNvPr id="3" name="TextBox 2">
            <a:extLst>
              <a:ext uri="{FF2B5EF4-FFF2-40B4-BE49-F238E27FC236}">
                <a16:creationId xmlns:a16="http://schemas.microsoft.com/office/drawing/2014/main" id="{FC848D56-C46A-4F63-B614-FD01F7D31B16}"/>
              </a:ext>
            </a:extLst>
          </p:cNvPr>
          <p:cNvSpPr txBox="1"/>
          <p:nvPr>
            <p:custDataLst>
              <p:tags r:id="rId2"/>
            </p:custDataLst>
          </p:nvPr>
        </p:nvSpPr>
        <p:spPr>
          <a:xfrm>
            <a:off x="372288" y="639895"/>
            <a:ext cx="8477794"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lang="fr-CA" sz="1600" dirty="0">
                <a:effectLst/>
                <a:latin typeface="Arial" panose="020B0604020202020204" pitchFamily="34" charset="0"/>
                <a:cs typeface="Arial" panose="020B0604020202020204" pitchFamily="34" charset="0"/>
              </a:rPr>
              <a:t>Les ateliers de littératie financière proposés par CPA Canada permettent aux participants d’acquérir les compétences, les connaissances et la confiance nécessaires pour prendre de bonnes décisions financières, adaptées à leur situation.</a:t>
            </a:r>
            <a:endParaRPr kumimoji="0" lang="fr-CA" sz="1600" b="0" i="0" u="none" strike="noStrike" kern="1200" cap="none" spc="0" normalizeH="0" baseline="0" dirty="0">
              <a:ln>
                <a:noFill/>
              </a:ln>
              <a:solidFill>
                <a:srgbClr val="000000"/>
              </a:solidFill>
              <a:effectLst/>
              <a:uLnTx/>
              <a:uFillTx/>
              <a:latin typeface="Arial" panose="020B0604020202020204" pitchFamily="34" charset="0"/>
              <a:cs typeface="Arial" panose="020B0604020202020204" pitchFamily="34" charset="0"/>
            </a:endParaRPr>
          </a:p>
        </p:txBody>
      </p:sp>
      <p:pic>
        <p:nvPicPr>
          <p:cNvPr id="23" name="Picture Placeholder 13" descr="Dollar with solid fill">
            <a:extLst>
              <a:ext uri="{FF2B5EF4-FFF2-40B4-BE49-F238E27FC236}">
                <a16:creationId xmlns:a16="http://schemas.microsoft.com/office/drawing/2014/main" id="{0DA6A9C2-EC4E-4BD8-B4AD-57391EA859EC}"/>
              </a:ext>
            </a:extLst>
          </p:cNvPr>
          <p:cNvPicPr>
            <a:picLocks noGrp="1" noChangeAspect="1"/>
          </p:cNvPicPr>
          <p:nvPr>
            <p:ph type="pic" sz="quarter" idx="12"/>
            <p:custDataLst>
              <p:tags r:id="rId3"/>
            </p:custDataLst>
          </p:nvPr>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l="176" r="176"/>
          <a:stretch/>
        </p:blipFill>
        <p:spPr>
          <a:xfrm>
            <a:off x="676275" y="1906525"/>
            <a:ext cx="1009650" cy="1013222"/>
          </a:xfrm>
        </p:spPr>
      </p:pic>
      <p:pic>
        <p:nvPicPr>
          <p:cNvPr id="27" name="Graphic 14" descr="Signe de dollar rayé, illustrant un service gratuit">
            <a:extLst>
              <a:ext uri="{FF2B5EF4-FFF2-40B4-BE49-F238E27FC236}">
                <a16:creationId xmlns:a16="http://schemas.microsoft.com/office/drawing/2014/main" id="{62F5FA92-A31B-4E39-B021-F57A8A728A76}"/>
              </a:ext>
            </a:extLst>
          </p:cNvPr>
          <p:cNvPicPr>
            <a:picLocks noChangeAspect="1"/>
          </p:cNvPicPr>
          <p:nvPr>
            <p:custDataLst>
              <p:tags r:id="rId4"/>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46926" y="1778627"/>
            <a:ext cx="1268349" cy="1268349"/>
          </a:xfrm>
          <a:prstGeom prst="rect">
            <a:avLst/>
          </a:prstGeom>
        </p:spPr>
      </p:pic>
      <p:sp>
        <p:nvSpPr>
          <p:cNvPr id="5" name="Text Placeholder 4">
            <a:extLst>
              <a:ext uri="{FF2B5EF4-FFF2-40B4-BE49-F238E27FC236}">
                <a16:creationId xmlns:a16="http://schemas.microsoft.com/office/drawing/2014/main" id="{FF5DAAFD-E58C-401C-9B85-5A68CB4D169A}"/>
              </a:ext>
            </a:extLst>
          </p:cNvPr>
          <p:cNvSpPr>
            <a:spLocks noGrp="1"/>
          </p:cNvSpPr>
          <p:nvPr>
            <p:ph type="body" sz="quarter" idx="13"/>
            <p:custDataLst>
              <p:tags r:id="rId5"/>
            </p:custDataLst>
          </p:nvPr>
        </p:nvSpPr>
        <p:spPr>
          <a:xfrm>
            <a:off x="389001" y="3193222"/>
            <a:ext cx="1584198" cy="314162"/>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Sans frais</a:t>
            </a:r>
          </a:p>
        </p:txBody>
      </p:sp>
      <p:pic>
        <p:nvPicPr>
          <p:cNvPr id="24" name="Picture Placeholder 15" descr="Plusieurs mains disposées en cercle, représentant le bénévolat et l'entraide">
            <a:extLst>
              <a:ext uri="{FF2B5EF4-FFF2-40B4-BE49-F238E27FC236}">
                <a16:creationId xmlns:a16="http://schemas.microsoft.com/office/drawing/2014/main" id="{8284167E-DEB9-41C4-B96D-D74940CEACB9}"/>
              </a:ext>
            </a:extLst>
          </p:cNvPr>
          <p:cNvPicPr>
            <a:picLocks noGrp="1" noChangeAspect="1"/>
          </p:cNvPicPr>
          <p:nvPr>
            <p:ph type="pic" sz="quarter" idx="14"/>
            <p:custDataLst>
              <p:tags r:id="rId6"/>
            </p:custDataLst>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t="2931" b="2931"/>
          <a:stretch/>
        </p:blipFill>
        <p:spPr>
          <a:xfrm>
            <a:off x="2912849" y="1906191"/>
            <a:ext cx="1076325" cy="1013222"/>
          </a:xfrm>
        </p:spPr>
      </p:pic>
      <p:sp>
        <p:nvSpPr>
          <p:cNvPr id="7" name="Text Placeholder 6">
            <a:extLst>
              <a:ext uri="{FF2B5EF4-FFF2-40B4-BE49-F238E27FC236}">
                <a16:creationId xmlns:a16="http://schemas.microsoft.com/office/drawing/2014/main" id="{CE8D0C55-160C-4A91-8BD9-83FBE46C48FC}"/>
              </a:ext>
            </a:extLst>
          </p:cNvPr>
          <p:cNvSpPr>
            <a:spLocks noGrp="1"/>
          </p:cNvSpPr>
          <p:nvPr>
            <p:ph type="body" sz="quarter" idx="15"/>
            <p:custDataLst>
              <p:tags r:id="rId7"/>
            </p:custDataLst>
          </p:nvPr>
        </p:nvSpPr>
        <p:spPr>
          <a:xfrm>
            <a:off x="2331715" y="3192888"/>
            <a:ext cx="2272940" cy="784758"/>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Animés par des CPA bénévoles de votre région</a:t>
            </a:r>
          </a:p>
        </p:txBody>
      </p:sp>
      <p:pic>
        <p:nvPicPr>
          <p:cNvPr id="25" name="Picture Placeholder 17" descr="Icône Clavardage représentant deux phylactères">
            <a:extLst>
              <a:ext uri="{FF2B5EF4-FFF2-40B4-BE49-F238E27FC236}">
                <a16:creationId xmlns:a16="http://schemas.microsoft.com/office/drawing/2014/main" id="{786DD0D7-8263-4C2A-B5D2-C7C68883992E}"/>
              </a:ext>
            </a:extLst>
          </p:cNvPr>
          <p:cNvPicPr>
            <a:picLocks noGrp="1" noChangeAspect="1"/>
          </p:cNvPicPr>
          <p:nvPr>
            <p:ph type="pic" sz="quarter" idx="16"/>
            <p:custDataLst>
              <p:tags r:id="rId8"/>
            </p:custDataLst>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t="2029" b="2029"/>
          <a:stretch/>
        </p:blipFill>
        <p:spPr>
          <a:xfrm>
            <a:off x="5226844" y="1906191"/>
            <a:ext cx="1056085" cy="1013222"/>
          </a:xfrm>
        </p:spPr>
      </p:pic>
      <p:sp>
        <p:nvSpPr>
          <p:cNvPr id="9" name="Text Placeholder 8">
            <a:extLst>
              <a:ext uri="{FF2B5EF4-FFF2-40B4-BE49-F238E27FC236}">
                <a16:creationId xmlns:a16="http://schemas.microsoft.com/office/drawing/2014/main" id="{3966D6CA-5472-47CE-A0F5-C411AD8C753A}"/>
              </a:ext>
            </a:extLst>
          </p:cNvPr>
          <p:cNvSpPr>
            <a:spLocks noGrp="1"/>
          </p:cNvSpPr>
          <p:nvPr>
            <p:ph type="body" sz="quarter" idx="17"/>
            <p:custDataLst>
              <p:tags r:id="rId9"/>
            </p:custDataLst>
          </p:nvPr>
        </p:nvSpPr>
        <p:spPr>
          <a:xfrm>
            <a:off x="4907015" y="3192888"/>
            <a:ext cx="1768106" cy="725328"/>
          </a:xfrm>
        </p:spPr>
        <p:txBody>
          <a:bodyPr>
            <a:noAutofit/>
          </a:bodyPr>
          <a:lstStyle/>
          <a:p>
            <a:pPr>
              <a:lnSpc>
                <a:spcPct val="103000"/>
              </a:lnSpc>
              <a:spcBef>
                <a:spcPts val="400"/>
              </a:spcBef>
            </a:pPr>
            <a:r>
              <a:rPr lang="fr-CA" sz="1400" dirty="0">
                <a:latin typeface="Arial" panose="020B0604020202020204" pitchFamily="34" charset="0"/>
                <a:cs typeface="Arial" panose="020B0604020202020204" pitchFamily="34" charset="0"/>
              </a:rPr>
              <a:t>Donnés en français ou en anglais</a:t>
            </a:r>
          </a:p>
        </p:txBody>
      </p:sp>
      <p:pic>
        <p:nvPicPr>
          <p:cNvPr id="26" name="Picture Placeholder 19" descr="Icône Chronomètre">
            <a:extLst>
              <a:ext uri="{FF2B5EF4-FFF2-40B4-BE49-F238E27FC236}">
                <a16:creationId xmlns:a16="http://schemas.microsoft.com/office/drawing/2014/main" id="{7C899777-DEFE-43A9-AB53-CF54E0E07811}"/>
              </a:ext>
            </a:extLst>
          </p:cNvPr>
          <p:cNvPicPr>
            <a:picLocks noGrp="1" noChangeAspect="1"/>
          </p:cNvPicPr>
          <p:nvPr>
            <p:ph type="pic" sz="quarter" idx="18"/>
            <p:custDataLst>
              <p:tags r:id="rId10"/>
            </p:custDataLst>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t="5815" b="5815"/>
          <a:stretch/>
        </p:blipFill>
        <p:spPr>
          <a:xfrm>
            <a:off x="7321153" y="1906191"/>
            <a:ext cx="1146572" cy="1013222"/>
          </a:xfrm>
        </p:spPr>
      </p:pic>
      <p:sp>
        <p:nvSpPr>
          <p:cNvPr id="11" name="Text Placeholder 10">
            <a:extLst>
              <a:ext uri="{FF2B5EF4-FFF2-40B4-BE49-F238E27FC236}">
                <a16:creationId xmlns:a16="http://schemas.microsoft.com/office/drawing/2014/main" id="{7F173F51-E094-4F43-A150-09E4250D2923}"/>
              </a:ext>
            </a:extLst>
          </p:cNvPr>
          <p:cNvSpPr>
            <a:spLocks noGrp="1"/>
          </p:cNvSpPr>
          <p:nvPr>
            <p:ph type="body" sz="quarter" idx="19"/>
            <p:custDataLst>
              <p:tags r:id="rId11"/>
            </p:custDataLst>
          </p:nvPr>
        </p:nvSpPr>
        <p:spPr>
          <a:xfrm>
            <a:off x="7113140" y="3192888"/>
            <a:ext cx="1584198" cy="598483"/>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D’une durée de 60 minutes</a:t>
            </a:r>
          </a:p>
        </p:txBody>
      </p:sp>
      <p:sp>
        <p:nvSpPr>
          <p:cNvPr id="4" name="TextBox 3">
            <a:extLst>
              <a:ext uri="{FF2B5EF4-FFF2-40B4-BE49-F238E27FC236}">
                <a16:creationId xmlns:a16="http://schemas.microsoft.com/office/drawing/2014/main" id="{5BD88B58-A0B4-4548-8237-2DC57AE4509C}"/>
              </a:ext>
            </a:extLst>
          </p:cNvPr>
          <p:cNvSpPr txBox="1"/>
          <p:nvPr>
            <p:custDataLst>
              <p:tags r:id="rId12"/>
            </p:custDataLst>
          </p:nvPr>
        </p:nvSpPr>
        <p:spPr>
          <a:xfrm>
            <a:off x="685333" y="3859437"/>
            <a:ext cx="80210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fr-CA" sz="1800" b="0" i="0" u="none" strike="noStrike" kern="1200" cap="none" spc="0" normalizeH="0" baseline="0" dirty="0">
                <a:ln>
                  <a:noFill/>
                </a:ln>
                <a:solidFill>
                  <a:srgbClr val="000000"/>
                </a:solidFill>
                <a:effectLst/>
                <a:uLnTx/>
                <a:uFillTx/>
                <a:latin typeface="Arial"/>
                <a:ea typeface="+mn-ea"/>
                <a:cs typeface="+mn-cs"/>
              </a:rPr>
              <a:t>Si vous voulez qu’un ou une CPA bénévole donne un atelier aux élèves de votre école ou aux membres de votre organisation, consultez la page </a:t>
            </a:r>
            <a:r>
              <a:rPr kumimoji="0" lang="fr-CA" sz="1800" b="0" i="0" u="none" strike="noStrike" kern="1200" cap="none" spc="0" normalizeH="0" baseline="0" dirty="0">
                <a:ln>
                  <a:noFill/>
                </a:ln>
                <a:solidFill>
                  <a:srgbClr val="545356"/>
                </a:solidFill>
                <a:effectLst/>
                <a:uLnTx/>
                <a:uFillTx/>
                <a:latin typeface="Arial"/>
                <a:ea typeface="+mn-ea"/>
                <a:cs typeface="+mn-cs"/>
                <a:hlinkClick r:id="rId27"/>
              </a:rPr>
              <a:t>cpacanada.ca/atelierlitfin</a:t>
            </a:r>
            <a:r>
              <a:rPr kumimoji="0" lang="fr-CA" sz="1800" b="0" i="0" u="none" strike="noStrike" kern="1200" cap="none" spc="0" normalizeH="0" baseline="0" dirty="0">
                <a:ln>
                  <a:noFill/>
                </a:ln>
                <a:solidFill>
                  <a:srgbClr val="545356"/>
                </a:solidFill>
                <a:effectLst/>
                <a:uLnTx/>
                <a:uFillTx/>
                <a:latin typeface="Arial"/>
                <a:ea typeface="+mn-ea"/>
                <a:cs typeface="+mn-cs"/>
              </a:rPr>
              <a:t> </a:t>
            </a:r>
            <a:r>
              <a:rPr kumimoji="0" lang="fr-CA" sz="1800" b="0" i="0" u="none" strike="noStrike" kern="1200" cap="none" spc="0" normalizeH="0" baseline="0" dirty="0">
                <a:ln>
                  <a:noFill/>
                </a:ln>
                <a:solidFill>
                  <a:srgbClr val="000000"/>
                </a:solidFill>
                <a:effectLst/>
                <a:uLnTx/>
                <a:uFillTx/>
                <a:latin typeface="Arial"/>
                <a:ea typeface="+mn-ea"/>
                <a:cs typeface="+mn-cs"/>
              </a:rPr>
              <a:t>et soumettez une demande.</a:t>
            </a:r>
          </a:p>
        </p:txBody>
      </p:sp>
      <p:sp>
        <p:nvSpPr>
          <p:cNvPr id="12" name="Slide Number Placeholder 11">
            <a:extLst>
              <a:ext uri="{FF2B5EF4-FFF2-40B4-BE49-F238E27FC236}">
                <a16:creationId xmlns:a16="http://schemas.microsoft.com/office/drawing/2014/main" id="{0AA201EC-4D6F-4149-848F-3A5E30564108}"/>
              </a:ext>
            </a:extLst>
          </p:cNvPr>
          <p:cNvSpPr>
            <a:spLocks noGrp="1"/>
          </p:cNvSpPr>
          <p:nvPr>
            <p:ph type="sldNum" sz="quarter" idx="10"/>
            <p:custDataLst>
              <p:tags r:id="rId13"/>
            </p:custDataLst>
          </p:nvPr>
        </p:nvSpPr>
        <p:spPr>
          <a:xfrm>
            <a:off x="8447646" y="4767263"/>
            <a:ext cx="444150" cy="273844"/>
          </a:xfrm>
        </p:spPr>
        <p:txBody>
          <a:bodyPr/>
          <a:lstStyle/>
          <a:p>
            <a:pPr marL="0" marR="0" lvl="0" indent="0" algn="l" defTabSz="685800" rtl="0" eaLnBrk="1" fontAlgn="auto" latinLnBrk="0" hangingPunct="1">
              <a:lnSpc>
                <a:spcPct val="100000"/>
              </a:lnSpc>
              <a:spcBef>
                <a:spcPct val="0"/>
              </a:spcBef>
              <a:spcAft>
                <a:spcPct val="0"/>
              </a:spcAft>
              <a:buClrTx/>
              <a:buSzTx/>
              <a:buFontTx/>
              <a:buNone/>
              <a:defRPr/>
            </a:pPr>
            <a:fld id="{1E5AF513-F809-4CC4-A1A4-59522C351C3B}" type="slidenum">
              <a:rPr kumimoji="0" lang="fr-CA" sz="900" b="0" i="0" u="none" strike="noStrike" kern="1200" cap="none" spc="0" normalizeH="0" baseline="0" smtClean="0">
                <a:ln>
                  <a:noFill/>
                </a:ln>
                <a:solidFill>
                  <a:srgbClr val="545356"/>
                </a:solidFill>
                <a:effectLst/>
                <a:uLnTx/>
                <a:uFillTx/>
                <a:latin typeface="Arial"/>
                <a:ea typeface="+mn-ea"/>
                <a:cs typeface="+mn-cs"/>
              </a:rPr>
              <a:pPr marL="0" marR="0" lvl="0" indent="0" algn="l" defTabSz="685800" rtl="0" eaLnBrk="1" fontAlgn="auto" latinLnBrk="0" hangingPunct="1">
                <a:lnSpc>
                  <a:spcPct val="100000"/>
                </a:lnSpc>
                <a:spcBef>
                  <a:spcPct val="0"/>
                </a:spcBef>
                <a:spcAft>
                  <a:spcPct val="0"/>
                </a:spcAft>
                <a:buClrTx/>
                <a:buSzTx/>
                <a:buFontTx/>
                <a:buNone/>
                <a:defRPr/>
              </a:pPr>
              <a:t>14</a:t>
            </a:fld>
            <a:endParaRPr kumimoji="0" lang="fr-CA" sz="900" b="0" i="0" u="none" strike="noStrike" kern="1200" cap="none" spc="0" normalizeH="0" baseline="0" dirty="0">
              <a:ln>
                <a:noFill/>
              </a:ln>
              <a:solidFill>
                <a:srgbClr val="545356"/>
              </a:solidFill>
              <a:effectLst/>
              <a:uLnTx/>
              <a:uFillTx/>
              <a:latin typeface="Arial"/>
              <a:ea typeface="+mn-ea"/>
              <a:cs typeface="+mn-cs"/>
            </a:endParaRPr>
          </a:p>
        </p:txBody>
      </p:sp>
      <p:sp>
        <p:nvSpPr>
          <p:cNvPr id="29" name="TextBox 5">
            <a:extLst>
              <a:ext uri="{FF2B5EF4-FFF2-40B4-BE49-F238E27FC236}">
                <a16:creationId xmlns:a16="http://schemas.microsoft.com/office/drawing/2014/main" id="{D3966809-9E1B-41D9-B9E9-DADC6A6D0101}"/>
              </a:ext>
              <a:ext uri="{C183D7F6-B498-43B3-948B-1728B52AA6E4}">
                <adec:decorative xmlns:adec="http://schemas.microsoft.com/office/drawing/2017/decorative" val="1"/>
              </a:ext>
            </a:extLst>
          </p:cNvPr>
          <p:cNvSpPr txBox="1"/>
          <p:nvPr>
            <p:custDataLst>
              <p:tags r:id="rId14"/>
            </p:custDataLst>
          </p:nvPr>
        </p:nvSpPr>
        <p:spPr>
          <a:xfrm>
            <a:off x="6870980" y="4914263"/>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309757570"/>
      </p:ext>
    </p:extLst>
  </p:cSld>
  <p:clrMapOvr>
    <a:masterClrMapping/>
  </p:clrMapOvr>
  <mc:AlternateContent xmlns:mc="http://schemas.openxmlformats.org/markup-compatibility/2006" xmlns:p14="http://schemas.microsoft.com/office/powerpoint/2010/main">
    <mc:Choice Requires="p14">
      <p:transition p14:dur="0"/>
    </mc:Choice>
    <mc:Fallback xmlns:p15="http://schemas.microsoft.com/office/powerpoint/2012/main"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C650112-36F2-4475-9419-D1D6456C6639}"/>
              </a:ext>
            </a:extLst>
          </p:cNvPr>
          <p:cNvSpPr txBox="1"/>
          <p:nvPr>
            <p:custDataLst>
              <p:tags r:id="rId1"/>
            </p:custDataLst>
          </p:nvPr>
        </p:nvSpPr>
        <p:spPr>
          <a:xfrm>
            <a:off x="32655" y="588884"/>
            <a:ext cx="9065624"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fr-CA" sz="3300" dirty="0">
                <a:solidFill>
                  <a:schemeClr val="tx1">
                    <a:lumMod val="85000"/>
                    <a:lumOff val="15000"/>
                  </a:schemeClr>
                </a:solidFill>
                <a:latin typeface="Arial"/>
              </a:rPr>
              <a:t>Merci!</a:t>
            </a:r>
          </a:p>
        </p:txBody>
      </p:sp>
      <p:pic>
        <p:nvPicPr>
          <p:cNvPr id="12" name="Graphic 5" descr="Symbole représentant Internet">
            <a:extLst>
              <a:ext uri="{FF2B5EF4-FFF2-40B4-BE49-F238E27FC236}">
                <a16:creationId xmlns:a16="http://schemas.microsoft.com/office/drawing/2014/main" id="{03E9BCA5-626D-4F26-89A0-79E572BA04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78074" y="1405892"/>
            <a:ext cx="693573" cy="685800"/>
          </a:xfrm>
          <a:prstGeom prst="rect">
            <a:avLst/>
          </a:prstGeom>
        </p:spPr>
      </p:pic>
      <p:sp>
        <p:nvSpPr>
          <p:cNvPr id="11" name="TextBox 4">
            <a:extLst>
              <a:ext uri="{FF2B5EF4-FFF2-40B4-BE49-F238E27FC236}">
                <a16:creationId xmlns:a16="http://schemas.microsoft.com/office/drawing/2014/main" id="{A418E663-39C6-462D-BB43-F608ADF0DB23}"/>
              </a:ext>
            </a:extLst>
          </p:cNvPr>
          <p:cNvSpPr txBox="1"/>
          <p:nvPr/>
        </p:nvSpPr>
        <p:spPr>
          <a:xfrm>
            <a:off x="2464513" y="1526249"/>
            <a:ext cx="4803144" cy="461665"/>
          </a:xfrm>
          <a:prstGeom prst="rect">
            <a:avLst/>
          </a:prstGeom>
          <a:noFill/>
        </p:spPr>
        <p:txBody>
          <a:bodyPr wrap="square" rtlCol="0">
            <a:spAutoFit/>
          </a:bodyPr>
          <a:lstStyle/>
          <a:p>
            <a:pPr defTabSz="685800">
              <a:defRPr/>
            </a:pPr>
            <a:r>
              <a:rPr lang="fr-CA" sz="2400" dirty="0">
                <a:solidFill>
                  <a:schemeClr val="tx1">
                    <a:lumMod val="85000"/>
                    <a:lumOff val="15000"/>
                  </a:schemeClr>
                </a:solidFill>
                <a:latin typeface="Arial"/>
                <a:hlinkClick r:id="rId9" tooltip="CPA Canada Financial Literacy"/>
              </a:rPr>
              <a:t>cpacanada.ca/litteratiefinanciere</a:t>
            </a:r>
            <a:endParaRPr lang="fr-CA" sz="2400" dirty="0">
              <a:solidFill>
                <a:schemeClr val="tx1">
                  <a:lumMod val="85000"/>
                  <a:lumOff val="15000"/>
                </a:schemeClr>
              </a:solidFill>
              <a:latin typeface="Arial"/>
            </a:endParaRPr>
          </a:p>
        </p:txBody>
      </p:sp>
      <p:pic>
        <p:nvPicPr>
          <p:cNvPr id="13" name="Graphic 6" descr="Icône d'une enveloppe">
            <a:extLst>
              <a:ext uri="{FF2B5EF4-FFF2-40B4-BE49-F238E27FC236}">
                <a16:creationId xmlns:a16="http://schemas.microsoft.com/office/drawing/2014/main" id="{D6AFEFF8-5568-42D8-AC72-0B892D74945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1578074" y="2091692"/>
            <a:ext cx="693573" cy="685800"/>
          </a:xfrm>
          <a:prstGeom prst="rect">
            <a:avLst/>
          </a:prstGeom>
        </p:spPr>
      </p:pic>
      <p:sp>
        <p:nvSpPr>
          <p:cNvPr id="14" name="TextBox 7">
            <a:extLst>
              <a:ext uri="{FF2B5EF4-FFF2-40B4-BE49-F238E27FC236}">
                <a16:creationId xmlns:a16="http://schemas.microsoft.com/office/drawing/2014/main" id="{B9E6214F-5A31-4020-B210-80D0E4444AA1}"/>
              </a:ext>
            </a:extLst>
          </p:cNvPr>
          <p:cNvSpPr txBox="1"/>
          <p:nvPr/>
        </p:nvSpPr>
        <p:spPr>
          <a:xfrm>
            <a:off x="2464513" y="2215301"/>
            <a:ext cx="5140600" cy="461665"/>
          </a:xfrm>
          <a:prstGeom prst="rect">
            <a:avLst/>
          </a:prstGeom>
          <a:noFill/>
        </p:spPr>
        <p:txBody>
          <a:bodyPr wrap="square" rtlCol="0">
            <a:spAutoFit/>
          </a:bodyPr>
          <a:lstStyle/>
          <a:p>
            <a:pPr defTabSz="685800">
              <a:defRPr/>
            </a:pPr>
            <a:r>
              <a:rPr lang="fr-CA" sz="2400" dirty="0">
                <a:solidFill>
                  <a:schemeClr val="tx1">
                    <a:lumMod val="85000"/>
                    <a:lumOff val="15000"/>
                  </a:schemeClr>
                </a:solidFill>
                <a:latin typeface="Arial"/>
                <a:hlinkClick r:id="rId12" tooltip="financialliteracy@cpacanada.ca"/>
              </a:rPr>
              <a:t>litteratiefinanciere@cpacanada.ca</a:t>
            </a:r>
            <a:endParaRPr lang="fr-CA" sz="2400" dirty="0">
              <a:solidFill>
                <a:schemeClr val="tx1">
                  <a:lumMod val="85000"/>
                  <a:lumOff val="15000"/>
                </a:schemeClr>
              </a:solidFill>
              <a:latin typeface="Arial"/>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810901" y="2990846"/>
            <a:ext cx="7561385" cy="1266589"/>
          </a:xfrm>
        </p:spPr>
        <p:txBody>
          <a:bodyPr anchor="t">
            <a:noAutofit/>
          </a:bodyPr>
          <a:lstStyle/>
          <a:p>
            <a:pPr>
              <a:spcBef>
                <a:spcPct val="0"/>
              </a:spcBef>
            </a:pPr>
            <a:r>
              <a:rPr lang="fr-CA" sz="1050" dirty="0">
                <a:solidFill>
                  <a:schemeClr val="tx1">
                    <a:lumMod val="85000"/>
                    <a:lumOff val="15000"/>
                  </a:schemeClr>
                </a:solidFill>
                <a:latin typeface="Arial" panose="020B0604020202020204" pitchFamily="34" charset="0"/>
                <a:ea typeface="Calibri" panose="020F0502020204030204" pitchFamily="34" charset="0"/>
              </a:rPr>
              <a:t>© 2021 Comptables professionnels agréés du Canada</a:t>
            </a:r>
            <a:br>
              <a:rPr lang="fr-CA" sz="1050" dirty="0">
                <a:solidFill>
                  <a:schemeClr val="tx1">
                    <a:lumMod val="85000"/>
                    <a:lumOff val="15000"/>
                  </a:schemeClr>
                </a:solidFill>
                <a:latin typeface="Arial" panose="020B0604020202020204" pitchFamily="34" charset="0"/>
                <a:ea typeface="Calibri" panose="020F0502020204030204" pitchFamily="34" charset="0"/>
              </a:rPr>
            </a:br>
            <a:r>
              <a:rPr lang="fr-CA" sz="1050" dirty="0">
                <a:solidFill>
                  <a:schemeClr val="tx1">
                    <a:lumMod val="85000"/>
                    <a:lumOff val="15000"/>
                  </a:schemeClr>
                </a:solidFill>
                <a:latin typeface="Arial" panose="020B0604020202020204" pitchFamily="34" charset="0"/>
                <a:ea typeface="Calibri" panose="020F0502020204030204" pitchFamily="34" charset="0"/>
              </a:rPr>
              <a:t>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a:t>
            </a:r>
            <a:br>
              <a:rPr lang="fr-CA" sz="1050" dirty="0">
                <a:solidFill>
                  <a:schemeClr val="tx1">
                    <a:lumMod val="85000"/>
                    <a:lumOff val="15000"/>
                  </a:schemeClr>
                </a:solidFill>
                <a:latin typeface="Arial" panose="020B0604020202020204" pitchFamily="34" charset="0"/>
                <a:ea typeface="Calibri" panose="020F0502020204030204" pitchFamily="34" charset="0"/>
              </a:rPr>
            </a:br>
            <a:br>
              <a:rPr lang="fr-CA" sz="1050" dirty="0">
                <a:solidFill>
                  <a:schemeClr val="tx1">
                    <a:lumMod val="85000"/>
                    <a:lumOff val="15000"/>
                  </a:schemeClr>
                </a:solidFill>
                <a:latin typeface="Arial" panose="020B0604020202020204" pitchFamily="34" charset="0"/>
                <a:ea typeface="Calibri" panose="020F0502020204030204" pitchFamily="34" charset="0"/>
              </a:rPr>
            </a:br>
            <a:r>
              <a:rPr lang="fr-CA" sz="1050" dirty="0">
                <a:solidFill>
                  <a:schemeClr val="tx1">
                    <a:lumMod val="85000"/>
                    <a:lumOff val="15000"/>
                  </a:schemeClr>
                </a:solidFill>
                <a:latin typeface="Arial" panose="020B0604020202020204" pitchFamily="34" charset="0"/>
                <a:ea typeface="Calibri" panose="020F0502020204030204" pitchFamily="34" charset="0"/>
              </a:rPr>
              <a:t>Pour toute question relative à cette autorisation, veuillez écrire à </a:t>
            </a:r>
            <a:r>
              <a:rPr lang="fr-CA" sz="1050" dirty="0">
                <a:solidFill>
                  <a:schemeClr val="tx1">
                    <a:lumMod val="85000"/>
                    <a:lumOff val="15000"/>
                  </a:schemeClr>
                </a:solidFill>
                <a:latin typeface="Arial" panose="020B0604020202020204" pitchFamily="34" charset="0"/>
                <a:ea typeface="Calibri" panose="020F0502020204030204" pitchFamily="34" charset="0"/>
                <a:hlinkClick r:id="rId13"/>
              </a:rPr>
              <a:t>litteratiefinanciere@cpacanada.ca</a:t>
            </a:r>
            <a:r>
              <a:rPr lang="fr-CA" sz="1050" dirty="0">
                <a:solidFill>
                  <a:schemeClr val="tx1">
                    <a:lumMod val="85000"/>
                    <a:lumOff val="15000"/>
                  </a:schemeClr>
                </a:solidFill>
                <a:latin typeface="Arial" panose="020B0604020202020204" pitchFamily="34" charset="0"/>
                <a:ea typeface="Calibri" panose="020F0502020204030204" pitchFamily="34" charset="0"/>
              </a:rPr>
              <a:t>.</a:t>
            </a:r>
          </a:p>
        </p:txBody>
      </p:sp>
      <p:sp>
        <p:nvSpPr>
          <p:cNvPr id="3" name="Slide Number Placeholder 2">
            <a:extLst>
              <a:ext uri="{FF2B5EF4-FFF2-40B4-BE49-F238E27FC236}">
                <a16:creationId xmlns:a16="http://schemas.microsoft.com/office/drawing/2014/main" id="{457F8959-E437-4803-B482-1C62087D00DE}"/>
              </a:ext>
            </a:extLst>
          </p:cNvPr>
          <p:cNvSpPr>
            <a:spLocks noGrp="1"/>
          </p:cNvSpPr>
          <p:nvPr>
            <p:ph type="sldNum" sz="quarter" idx="12"/>
            <p:custDataLst>
              <p:tags r:id="rId3"/>
            </p:custDataLst>
          </p:nvPr>
        </p:nvSpPr>
        <p:spPr>
          <a:xfrm>
            <a:off x="6725737" y="4767263"/>
            <a:ext cx="2057400" cy="273844"/>
          </a:xfrm>
        </p:spPr>
        <p:txBody>
          <a:bodyPr/>
          <a:lstStyle/>
          <a:p>
            <a:pPr defTabSz="685800">
              <a:defRPr/>
            </a:pPr>
            <a:fld id="{C46176A1-C3B5-4D73-9900-3329469C287D}" type="slidenum">
              <a:rPr lang="fr-CA" smtClean="0">
                <a:solidFill>
                  <a:prstClr val="black">
                    <a:tint val="75000"/>
                  </a:prstClr>
                </a:solidFill>
                <a:latin typeface="Arial"/>
              </a:rPr>
              <a:pPr defTabSz="685800">
                <a:defRPr/>
              </a:pPr>
              <a:t>15</a:t>
            </a:fld>
            <a:endParaRPr lang="fr-CA" dirty="0">
              <a:solidFill>
                <a:prstClr val="black">
                  <a:tint val="75000"/>
                </a:prstClr>
              </a:solidFill>
              <a:latin typeface="Arial"/>
            </a:endParaRPr>
          </a:p>
        </p:txBody>
      </p:sp>
      <p:sp>
        <p:nvSpPr>
          <p:cNvPr id="15" name="TextBox 5">
            <a:extLst>
              <a:ext uri="{FF2B5EF4-FFF2-40B4-BE49-F238E27FC236}">
                <a16:creationId xmlns:a16="http://schemas.microsoft.com/office/drawing/2014/main" id="{A41B9633-04E3-4AD5-B177-53A5E4D1562F}"/>
              </a:ext>
              <a:ext uri="{C183D7F6-B498-43B3-948B-1728B52AA6E4}">
                <adec:decorative xmlns:adec="http://schemas.microsoft.com/office/drawing/2017/decorative" val="1"/>
              </a:ext>
            </a:extLst>
          </p:cNvPr>
          <p:cNvSpPr txBox="1"/>
          <p:nvPr>
            <p:custDataLst>
              <p:tags r:id="rId4"/>
            </p:custDataLst>
          </p:nvPr>
        </p:nvSpPr>
        <p:spPr>
          <a:xfrm>
            <a:off x="6773010"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37270326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custDataLst>
              <p:tags r:id="rId1"/>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Title 1">
            <a:extLst>
              <a:ext uri="{FF2B5EF4-FFF2-40B4-BE49-F238E27FC236}">
                <a16:creationId xmlns:a16="http://schemas.microsoft.com/office/drawing/2014/main" id="{079FEB20-D5B5-4CE5-9D94-7297FD9A2B9E}"/>
              </a:ext>
            </a:extLst>
          </p:cNvPr>
          <p:cNvSpPr txBox="1">
            <a:spLocks noGrp="1"/>
          </p:cNvSpPr>
          <p:nvPr>
            <p:ph type="title"/>
            <p:custDataLst>
              <p:tags r:id="rId2"/>
            </p:custDataLst>
          </p:nvPr>
        </p:nvSpPr>
        <p:spPr>
          <a:xfrm>
            <a:off x="2190750" y="2019996"/>
            <a:ext cx="4762500" cy="419132"/>
          </a:xfrm>
          <a:prstGeom prst="rect">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3200" b="1" i="0" u="none" strike="noStrike" kern="1200" cap="none" spc="0" normalizeH="0" baseline="0" dirty="0">
                <a:ln>
                  <a:noFill/>
                </a:ln>
                <a:solidFill>
                  <a:schemeClr val="tx1">
                    <a:lumMod val="75000"/>
                    <a:lumOff val="25000"/>
                  </a:schemeClr>
                </a:solidFill>
                <a:effectLst/>
                <a:uLnTx/>
                <a:uFillTx/>
                <a:latin typeface="Arial" panose="020B0604020202020204" pitchFamily="34" charset="0"/>
                <a:cs typeface="Arial" panose="020B0604020202020204" pitchFamily="34" charset="0"/>
              </a:rPr>
              <a:t>Avertissement</a:t>
            </a:r>
          </a:p>
        </p:txBody>
      </p:sp>
    </p:spTree>
    <p:extLst>
      <p:ext uri="{BB962C8B-B14F-4D97-AF65-F5344CB8AC3E}">
        <p14:creationId xmlns:p14="http://schemas.microsoft.com/office/powerpoint/2010/main" val="394661623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custDataLst>
              <p:tags r:id="rId1"/>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Title 1">
            <a:extLst>
              <a:ext uri="{FF2B5EF4-FFF2-40B4-BE49-F238E27FC236}">
                <a16:creationId xmlns:a16="http://schemas.microsoft.com/office/drawing/2014/main" id="{079FEB20-D5B5-4CE5-9D94-7297FD9A2B9E}"/>
              </a:ext>
            </a:extLst>
          </p:cNvPr>
          <p:cNvSpPr txBox="1">
            <a:spLocks noGrp="1"/>
          </p:cNvSpPr>
          <p:nvPr>
            <p:ph type="title"/>
            <p:custDataLst>
              <p:tags r:id="rId2"/>
            </p:custDataLst>
          </p:nvPr>
        </p:nvSpPr>
        <p:spPr>
          <a:xfrm>
            <a:off x="2190750" y="438150"/>
            <a:ext cx="4762500" cy="419132"/>
          </a:xfrm>
          <a:prstGeom prst="rect">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fr-CA" sz="3200" b="1" i="0" u="none" strike="noStrike" kern="1200" cap="none" spc="0" normalizeH="0" baseline="0" dirty="0">
              <a:ln>
                <a:noFill/>
              </a:ln>
              <a:solidFill>
                <a:schemeClr val="tx1">
                  <a:lumMod val="75000"/>
                  <a:lumOff val="25000"/>
                </a:schemeClr>
              </a:solidFill>
              <a:effectLst/>
              <a:uLnTx/>
              <a:uFillTx/>
              <a:latin typeface="Arial" panose="020B0604020202020204" pitchFamily="34" charset="0"/>
              <a:cs typeface="Arial" panose="020B0604020202020204" pitchFamily="34" charset="0"/>
            </a:endParaRPr>
          </a:p>
        </p:txBody>
      </p:sp>
      <p:sp>
        <p:nvSpPr>
          <p:cNvPr id="10" name="Text Placeholder 1">
            <a:extLst>
              <a:ext uri="{FF2B5EF4-FFF2-40B4-BE49-F238E27FC236}">
                <a16:creationId xmlns:a16="http://schemas.microsoft.com/office/drawing/2014/main" id="{2F3C97F1-F83A-4DA0-BD82-09F65170DD7D}"/>
              </a:ext>
            </a:extLst>
          </p:cNvPr>
          <p:cNvSpPr>
            <a:spLocks noGrp="1"/>
          </p:cNvSpPr>
          <p:nvPr>
            <p:ph type="body" sz="quarter" idx="10"/>
            <p:custDataLst>
              <p:tags r:id="rId3"/>
            </p:custDataLst>
          </p:nvPr>
        </p:nvSpPr>
        <p:spPr>
          <a:xfrm>
            <a:off x="735365" y="1168340"/>
            <a:ext cx="7973737" cy="3421417"/>
          </a:xfrm>
        </p:spPr>
        <p:txBody>
          <a:bodyPr/>
          <a:lstStyle/>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a été conçue par CPA Canada.</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Les droits d’auteur appartiennent à CPA Canada. </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vise à informer les participants sur le sujet traité. </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Bien que l’information qui y figure soit considérée comme exacte, aucune mesure ne doit être prise à la lumière de cette seule présentation.</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ne constitue en rien des services juridiques ou comptables, ni d’autres services professionnels.</a:t>
            </a:r>
          </a:p>
        </p:txBody>
      </p:sp>
    </p:spTree>
    <p:extLst>
      <p:ext uri="{BB962C8B-B14F-4D97-AF65-F5344CB8AC3E}">
        <p14:creationId xmlns:p14="http://schemas.microsoft.com/office/powerpoint/2010/main" val="380039399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F9A97F-2846-4840-92A5-3106145B2F81}"/>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rgbClr val="F4C966"/>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CA" sz="1013" dirty="0"/>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792480" y="643670"/>
            <a:ext cx="7843519" cy="3908727"/>
          </a:xfrm>
        </p:spPr>
        <p:txBody>
          <a:bodyPr anchor="t">
            <a:noAutofit/>
          </a:bodyPr>
          <a:lstStyle/>
          <a:p>
            <a:pPr>
              <a:lnSpc>
                <a:spcPct val="100000"/>
              </a:lnSpc>
              <a:spcBef>
                <a:spcPts val="1800"/>
              </a:spcBef>
              <a:spcAft>
                <a:spcPts val="1800"/>
              </a:spcAft>
            </a:pPr>
            <a:r>
              <a:rPr lang="fr-CA" sz="3100" dirty="0">
                <a:ln w="0"/>
                <a:latin typeface="Arial Black" panose="020B0A04020102020204" pitchFamily="34" charset="0"/>
              </a:rPr>
              <a:t>Qu’est-ce qu’une dette?</a:t>
            </a:r>
            <a:br>
              <a:rPr lang="fr-CA" sz="3100" dirty="0">
                <a:ln w="0"/>
                <a:latin typeface="Arial Black" panose="020B0A04020102020204" pitchFamily="34" charset="0"/>
              </a:rPr>
            </a:br>
            <a:br>
              <a:rPr lang="fr-CA" sz="3100" dirty="0">
                <a:ln w="0"/>
                <a:latin typeface="Arial Black" panose="020B0A04020102020204" pitchFamily="34" charset="0"/>
              </a:rPr>
            </a:br>
            <a:r>
              <a:rPr lang="fr-CA" sz="3100" dirty="0">
                <a:ln w="0"/>
                <a:latin typeface="Arial Black" panose="020B0A04020102020204" pitchFamily="34" charset="0"/>
              </a:rPr>
              <a:t>Qu’est-ce qu’une carte de crédit?</a:t>
            </a:r>
            <a:br>
              <a:rPr lang="fr-CA" sz="3100" dirty="0">
                <a:ln w="0"/>
                <a:latin typeface="Arial Black" panose="020B0A04020102020204" pitchFamily="34" charset="0"/>
              </a:rPr>
            </a:br>
            <a:br>
              <a:rPr lang="fr-CA" sz="3100" dirty="0">
                <a:ln w="0"/>
                <a:latin typeface="Arial Black" panose="020B0A04020102020204" pitchFamily="34" charset="0"/>
              </a:rPr>
            </a:br>
            <a:r>
              <a:rPr lang="fr-CA" sz="3100" dirty="0">
                <a:ln w="0"/>
                <a:latin typeface="Arial Black" panose="020B0A04020102020204" pitchFamily="34" charset="0"/>
              </a:rPr>
              <a:t>Qu’arrive-t-il si </a:t>
            </a:r>
            <a:br>
              <a:rPr lang="fr-CA" sz="3100" dirty="0">
                <a:ln w="0"/>
                <a:latin typeface="Arial Black" panose="020B0A04020102020204" pitchFamily="34" charset="0"/>
              </a:rPr>
            </a:br>
            <a:r>
              <a:rPr lang="fr-CA" sz="3100" dirty="0">
                <a:ln w="0"/>
                <a:latin typeface="Arial Black" panose="020B0A04020102020204" pitchFamily="34" charset="0"/>
              </a:rPr>
              <a:t>l’on ne rembourse pas ses dettes?</a:t>
            </a:r>
          </a:p>
        </p:txBody>
      </p:sp>
      <p:sp>
        <p:nvSpPr>
          <p:cNvPr id="6" name="TextBox 5">
            <a:extLst>
              <a:ext uri="{FF2B5EF4-FFF2-40B4-BE49-F238E27FC236}">
                <a16:creationId xmlns:a16="http://schemas.microsoft.com/office/drawing/2014/main" id="{93E05DEF-ED9C-4AE3-BA84-A43CCDF18687}"/>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7" name="Slide Number Placeholder 3">
            <a:extLst>
              <a:ext uri="{FF2B5EF4-FFF2-40B4-BE49-F238E27FC236}">
                <a16:creationId xmlns:a16="http://schemas.microsoft.com/office/drawing/2014/main" id="{5A7FA0F4-92AE-4996-AF38-83DC149AD86B}"/>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4</a:t>
            </a:fld>
            <a:endParaRPr lang="fr-CA" dirty="0">
              <a:solidFill>
                <a:schemeClr val="tx1"/>
              </a:solidFill>
            </a:endParaRPr>
          </a:p>
        </p:txBody>
      </p:sp>
    </p:spTree>
    <p:extLst>
      <p:ext uri="{BB962C8B-B14F-4D97-AF65-F5344CB8AC3E}">
        <p14:creationId xmlns:p14="http://schemas.microsoft.com/office/powerpoint/2010/main" val="109820787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A13EFF-7F44-4030-9397-1968E72AD667}"/>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rgbClr val="F4C966"/>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CA" sz="1013" dirty="0"/>
          </a:p>
        </p:txBody>
      </p:sp>
      <p:sp>
        <p:nvSpPr>
          <p:cNvPr id="3" name="Title 1">
            <a:extLst>
              <a:ext uri="{FF2B5EF4-FFF2-40B4-BE49-F238E27FC236}">
                <a16:creationId xmlns:a16="http://schemas.microsoft.com/office/drawing/2014/main" id="{DB98CF43-0C22-4132-B151-647CDF3781F0}"/>
              </a:ext>
            </a:extLst>
          </p:cNvPr>
          <p:cNvSpPr txBox="1">
            <a:spLocks noGrp="1"/>
          </p:cNvSpPr>
          <p:nvPr>
            <p:ph type="ctrTitle"/>
            <p:custDataLst>
              <p:tags r:id="rId2"/>
            </p:custDataLst>
          </p:nvPr>
        </p:nvSpPr>
        <p:spPr>
          <a:xfrm>
            <a:off x="395804" y="847120"/>
            <a:ext cx="8375905" cy="3646495"/>
          </a:xfrm>
          <a:prstGeom prst="rect">
            <a:avLst/>
          </a:prstGeom>
          <a:no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800">
              <a:spcAft>
                <a:spcPts val="1800"/>
              </a:spcAft>
              <a:defRPr/>
            </a:pPr>
            <a:r>
              <a:rPr lang="fr-CA" sz="3000" dirty="0">
                <a:latin typeface="Arial Black" panose="020B0A04020102020204" pitchFamily="34" charset="0"/>
                <a:cs typeface="Arial" panose="020B0604020202020204" pitchFamily="34" charset="0"/>
              </a:rPr>
              <a:t>Avez-vous une carte de crédit</a:t>
            </a:r>
            <a:br>
              <a:rPr lang="fr-CA" sz="3000" dirty="0">
                <a:latin typeface="Arial Black" panose="020B0A04020102020204" pitchFamily="34" charset="0"/>
                <a:cs typeface="Arial" panose="020B0604020202020204" pitchFamily="34" charset="0"/>
              </a:rPr>
            </a:br>
            <a:r>
              <a:rPr lang="fr-CA" sz="3000" dirty="0">
                <a:latin typeface="Arial Black" panose="020B0A04020102020204" pitchFamily="34" charset="0"/>
                <a:cs typeface="Arial" panose="020B0604020202020204" pitchFamily="34" charset="0"/>
              </a:rPr>
              <a:t>à votre nom?</a:t>
            </a:r>
          </a:p>
          <a:p>
            <a:pPr defTabSz="685800">
              <a:spcAft>
                <a:spcPts val="1800"/>
              </a:spcAft>
              <a:defRPr/>
            </a:pPr>
            <a:r>
              <a:rPr lang="fr-CA" sz="3000" dirty="0">
                <a:latin typeface="Arial Black" panose="020B0A04020102020204" pitchFamily="34" charset="0"/>
                <a:cs typeface="Arial" panose="020B0604020202020204" pitchFamily="34" charset="0"/>
              </a:rPr>
              <a:t>Quels achats faites-vous </a:t>
            </a:r>
            <a:br>
              <a:rPr lang="fr-CA" sz="3000" dirty="0">
                <a:latin typeface="Arial Black" panose="020B0A04020102020204" pitchFamily="34" charset="0"/>
                <a:cs typeface="Arial" panose="020B0604020202020204" pitchFamily="34" charset="0"/>
              </a:rPr>
            </a:br>
            <a:r>
              <a:rPr lang="fr-CA" sz="3000" dirty="0">
                <a:latin typeface="Arial Black" panose="020B0A04020102020204" pitchFamily="34" charset="0"/>
                <a:cs typeface="Arial" panose="020B0604020202020204" pitchFamily="34" charset="0"/>
              </a:rPr>
              <a:t>avec votre carte de crédit?</a:t>
            </a:r>
          </a:p>
          <a:p>
            <a:pPr defTabSz="685800">
              <a:spcAft>
                <a:spcPts val="1800"/>
              </a:spcAft>
              <a:defRPr/>
            </a:pPr>
            <a:r>
              <a:rPr lang="fr-CA" sz="3000" dirty="0">
                <a:latin typeface="Arial Black" panose="020B0A04020102020204" pitchFamily="34" charset="0"/>
                <a:cs typeface="Arial" panose="020B0604020202020204" pitchFamily="34" charset="0"/>
              </a:rPr>
              <a:t>Avez-vous d’autres sortes de cartes </a:t>
            </a:r>
            <a:r>
              <a:rPr lang="fr-CA" sz="2700" dirty="0">
                <a:latin typeface="Arial Black" panose="020B0A04020102020204" pitchFamily="34" charset="0"/>
                <a:cs typeface="Arial" panose="020B0604020202020204" pitchFamily="34" charset="0"/>
              </a:rPr>
              <a:t>(carte de débit, carte prépayée, etc.)?</a:t>
            </a:r>
          </a:p>
        </p:txBody>
      </p:sp>
      <p:sp>
        <p:nvSpPr>
          <p:cNvPr id="4" name="TextBox 3">
            <a:extLst>
              <a:ext uri="{FF2B5EF4-FFF2-40B4-BE49-F238E27FC236}">
                <a16:creationId xmlns:a16="http://schemas.microsoft.com/office/drawing/2014/main" id="{234CE892-BEF8-4F3A-B0AE-03CEBA75CAEC}"/>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85F7402E-DD29-4615-B569-58B48F8850B5}"/>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5</a:t>
            </a:fld>
            <a:endParaRPr lang="fr-CA" dirty="0">
              <a:solidFill>
                <a:schemeClr val="tx1"/>
              </a:solidFill>
            </a:endParaRPr>
          </a:p>
        </p:txBody>
      </p:sp>
    </p:spTree>
    <p:extLst>
      <p:ext uri="{BB962C8B-B14F-4D97-AF65-F5344CB8AC3E}">
        <p14:creationId xmlns:p14="http://schemas.microsoft.com/office/powerpoint/2010/main" val="256629729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98CF43-0C22-4132-B151-647CDF3781F0}"/>
              </a:ext>
            </a:extLst>
          </p:cNvPr>
          <p:cNvSpPr txBox="1">
            <a:spLocks noGrp="1"/>
          </p:cNvSpPr>
          <p:nvPr>
            <p:ph type="ctrTitle"/>
            <p:custDataLst>
              <p:tags r:id="rId1"/>
            </p:custDataLst>
          </p:nvPr>
        </p:nvSpPr>
        <p:spPr>
          <a:xfrm>
            <a:off x="1233377" y="1507898"/>
            <a:ext cx="6733953" cy="1470081"/>
          </a:xfrm>
          <a:prstGeom prst="rect">
            <a:avLst/>
          </a:prstGeom>
          <a:no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800">
              <a:spcAft>
                <a:spcPts val="1350"/>
              </a:spcAft>
              <a:defRPr/>
            </a:pPr>
            <a:r>
              <a:rPr lang="fr-CA" sz="2700" b="1" dirty="0">
                <a:latin typeface="Arial" panose="020B0604020202020204" pitchFamily="34" charset="0"/>
                <a:cs typeface="Arial" panose="020B0604020202020204" pitchFamily="34" charset="0"/>
              </a:rPr>
              <a:t>Quelle est la différence entre une bonne dette et une mauvaise dette?</a:t>
            </a:r>
          </a:p>
          <a:p>
            <a:pPr algn="l" defTabSz="685800">
              <a:spcAft>
                <a:spcPts val="1350"/>
              </a:spcAft>
              <a:defRPr/>
            </a:pPr>
            <a:r>
              <a:rPr lang="fr-CA" sz="2700" dirty="0">
                <a:latin typeface="Arial" panose="020B0604020202020204" pitchFamily="34" charset="0"/>
                <a:cs typeface="Arial" panose="020B0604020202020204" pitchFamily="34" charset="0"/>
              </a:rPr>
              <a:t>Écrivez des exemples sur votre feuille.</a:t>
            </a:r>
          </a:p>
        </p:txBody>
      </p:sp>
      <p:sp>
        <p:nvSpPr>
          <p:cNvPr id="4" name="Rectangle 3">
            <a:extLst>
              <a:ext uri="{FF2B5EF4-FFF2-40B4-BE49-F238E27FC236}">
                <a16:creationId xmlns:a16="http://schemas.microsoft.com/office/drawing/2014/main" id="{0509F1EA-C674-4B36-8447-4CE725B3F229}"/>
              </a:ext>
            </a:extLst>
          </p:cNvPr>
          <p:cNvSpPr/>
          <p:nvPr>
            <p:custDataLst>
              <p:tags r:id="rId2"/>
            </p:custDataLst>
          </p:nvPr>
        </p:nvSpPr>
        <p:spPr>
          <a:xfrm>
            <a:off x="1" y="0"/>
            <a:ext cx="2204358"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CA" sz="2100" dirty="0">
                <a:latin typeface="Arial" panose="020B0604020202020204" pitchFamily="34" charset="0"/>
                <a:cs typeface="Arial" panose="020B0604020202020204" pitchFamily="34" charset="0"/>
              </a:rPr>
              <a:t>ACTIVITÉ 1</a:t>
            </a:r>
          </a:p>
        </p:txBody>
      </p:sp>
      <p:pic>
        <p:nvPicPr>
          <p:cNvPr id="5" name="Picture 4" descr="Image d'un crayon à mine classique dont il ne reste plus qu'un petit bout">
            <a:extLst>
              <a:ext uri="{FF2B5EF4-FFF2-40B4-BE49-F238E27FC236}">
                <a16:creationId xmlns:a16="http://schemas.microsoft.com/office/drawing/2014/main" id="{973979FC-DE0D-4D90-9B47-B4E6295689B0}"/>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2668879" y="3454805"/>
            <a:ext cx="3429000" cy="1143000"/>
          </a:xfrm>
          <a:prstGeom prst="rect">
            <a:avLst/>
          </a:prstGeom>
        </p:spPr>
      </p:pic>
      <p:sp>
        <p:nvSpPr>
          <p:cNvPr id="6" name="TextBox 5">
            <a:extLst>
              <a:ext uri="{FF2B5EF4-FFF2-40B4-BE49-F238E27FC236}">
                <a16:creationId xmlns:a16="http://schemas.microsoft.com/office/drawing/2014/main" id="{0C114D40-04AC-435E-A7D6-B5197B413D36}"/>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7" name="Slide Number Placeholder 3">
            <a:extLst>
              <a:ext uri="{FF2B5EF4-FFF2-40B4-BE49-F238E27FC236}">
                <a16:creationId xmlns:a16="http://schemas.microsoft.com/office/drawing/2014/main" id="{68E001F6-C6B6-4109-9EAE-3FD71F2E8024}"/>
              </a:ext>
            </a:extLst>
          </p:cNvPr>
          <p:cNvSpPr>
            <a:spLocks noGrp="1"/>
          </p:cNvSpPr>
          <p:nvPr>
            <p:ph type="sldNum" sz="quarter" idx="12"/>
            <p:custDataLst>
              <p:tags r:id="rId5"/>
            </p:custDataLst>
          </p:nvPr>
        </p:nvSpPr>
        <p:spPr>
          <a:xfrm>
            <a:off x="6816943" y="4760913"/>
            <a:ext cx="2057400" cy="273844"/>
          </a:xfrm>
        </p:spPr>
        <p:txBody>
          <a:bodyPr/>
          <a:lstStyle/>
          <a:p>
            <a:fld id="{C46176A1-C3B5-4D73-9900-3329469C287D}" type="slidenum">
              <a:rPr lang="fr-CA" smtClean="0">
                <a:solidFill>
                  <a:schemeClr val="tx1"/>
                </a:solidFill>
              </a:rPr>
              <a:t>6</a:t>
            </a:fld>
            <a:endParaRPr lang="fr-CA" dirty="0">
              <a:solidFill>
                <a:schemeClr val="tx1"/>
              </a:solidFill>
            </a:endParaRPr>
          </a:p>
        </p:txBody>
      </p:sp>
    </p:spTree>
    <p:extLst>
      <p:ext uri="{BB962C8B-B14F-4D97-AF65-F5344CB8AC3E}">
        <p14:creationId xmlns:p14="http://schemas.microsoft.com/office/powerpoint/2010/main" val="365719212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763D95-3F33-4192-965B-123FB8CE621D}"/>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rgbClr val="5DD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p>
        </p:txBody>
      </p:sp>
      <p:sp>
        <p:nvSpPr>
          <p:cNvPr id="6" name="Title 5" descr="Phylactère dans lequel se trouve le mot Discussion">
            <a:extLst>
              <a:ext uri="{FF2B5EF4-FFF2-40B4-BE49-F238E27FC236}">
                <a16:creationId xmlns:a16="http://schemas.microsoft.com/office/drawing/2014/main" id="{66D155E0-07F7-4EFA-B90E-D6DA32E774E0}"/>
              </a:ext>
            </a:extLst>
          </p:cNvPr>
          <p:cNvSpPr>
            <a:spLocks noGrp="1"/>
          </p:cNvSpPr>
          <p:nvPr>
            <p:ph type="ctrTitle"/>
            <p:custDataLst>
              <p:tags r:id="rId2"/>
            </p:custDataLst>
          </p:nvPr>
        </p:nvSpPr>
        <p:spPr>
          <a:xfrm>
            <a:off x="2136531" y="1002324"/>
            <a:ext cx="4658611" cy="3121269"/>
          </a:xfrm>
          <a:prstGeom prst="wedgeEllipseCallout">
            <a:avLst/>
          </a:prstGeom>
          <a:solidFill>
            <a:schemeClr val="bg1"/>
          </a:solidFill>
          <a:ln>
            <a:noFill/>
          </a:ln>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ct val="0"/>
              </a:spcBef>
              <a:defRPr/>
            </a:pPr>
            <a:r>
              <a:rPr lang="fr-CA" sz="3750" b="1" dirty="0">
                <a:solidFill>
                  <a:schemeClr val="tx1"/>
                </a:solidFill>
                <a:latin typeface="Arial" panose="020B0604020202020204" pitchFamily="34" charset="0"/>
                <a:cs typeface="Arial" panose="020B0604020202020204" pitchFamily="34" charset="0"/>
              </a:rPr>
              <a:t>Discussion</a:t>
            </a:r>
          </a:p>
        </p:txBody>
      </p:sp>
      <p:sp>
        <p:nvSpPr>
          <p:cNvPr id="5" name="Rectangle 4">
            <a:extLst>
              <a:ext uri="{FF2B5EF4-FFF2-40B4-BE49-F238E27FC236}">
                <a16:creationId xmlns:a16="http://schemas.microsoft.com/office/drawing/2014/main" id="{0F06ED6E-4EB5-4516-989B-E34154E8BCE2}"/>
              </a:ext>
            </a:extLst>
          </p:cNvPr>
          <p:cNvSpPr/>
          <p:nvPr>
            <p:custDataLst>
              <p:tags r:id="rId3"/>
            </p:custDataLst>
          </p:nvPr>
        </p:nvSpPr>
        <p:spPr>
          <a:xfrm>
            <a:off x="0" y="0"/>
            <a:ext cx="2204358"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 </a:t>
            </a:r>
          </a:p>
        </p:txBody>
      </p:sp>
      <p:sp>
        <p:nvSpPr>
          <p:cNvPr id="8" name="TextBox 7">
            <a:extLst>
              <a:ext uri="{FF2B5EF4-FFF2-40B4-BE49-F238E27FC236}">
                <a16:creationId xmlns:a16="http://schemas.microsoft.com/office/drawing/2014/main" id="{573B1687-A213-455F-9BC8-3C512A328A1B}"/>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Slide Number Placeholder 3">
            <a:extLst>
              <a:ext uri="{FF2B5EF4-FFF2-40B4-BE49-F238E27FC236}">
                <a16:creationId xmlns:a16="http://schemas.microsoft.com/office/drawing/2014/main" id="{AC4965DF-3715-4A3E-8FA5-27310D8274FB}"/>
              </a:ext>
            </a:extLst>
          </p:cNvPr>
          <p:cNvSpPr>
            <a:spLocks noGrp="1"/>
          </p:cNvSpPr>
          <p:nvPr>
            <p:ph type="sldNum" sz="quarter" idx="12"/>
            <p:custDataLst>
              <p:tags r:id="rId5"/>
            </p:custDataLst>
          </p:nvPr>
        </p:nvSpPr>
        <p:spPr>
          <a:xfrm>
            <a:off x="6816943" y="4760913"/>
            <a:ext cx="2057400" cy="273844"/>
          </a:xfrm>
        </p:spPr>
        <p:txBody>
          <a:bodyPr/>
          <a:lstStyle/>
          <a:p>
            <a:fld id="{C46176A1-C3B5-4D73-9900-3329469C287D}" type="slidenum">
              <a:rPr lang="fr-CA" smtClean="0">
                <a:solidFill>
                  <a:schemeClr val="tx1"/>
                </a:solidFill>
              </a:rPr>
              <a:t>7</a:t>
            </a:fld>
            <a:endParaRPr lang="fr-CA" dirty="0">
              <a:solidFill>
                <a:schemeClr val="tx1"/>
              </a:solidFill>
            </a:endParaRPr>
          </a:p>
        </p:txBody>
      </p:sp>
    </p:spTree>
    <p:extLst>
      <p:ext uri="{BB962C8B-B14F-4D97-AF65-F5344CB8AC3E}">
        <p14:creationId xmlns:p14="http://schemas.microsoft.com/office/powerpoint/2010/main" val="99412814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98CF43-0C22-4132-B151-647CDF3781F0}"/>
              </a:ext>
            </a:extLst>
          </p:cNvPr>
          <p:cNvSpPr txBox="1">
            <a:spLocks noGrp="1"/>
          </p:cNvSpPr>
          <p:nvPr>
            <p:ph type="ctrTitle"/>
            <p:custDataLst>
              <p:tags r:id="rId1"/>
            </p:custDataLst>
          </p:nvPr>
        </p:nvSpPr>
        <p:spPr>
          <a:xfrm>
            <a:off x="1102179" y="895254"/>
            <a:ext cx="6923501" cy="520814"/>
          </a:xfrm>
          <a:prstGeom prst="rect">
            <a:avLst/>
          </a:prstGeom>
          <a:no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800">
              <a:spcAft>
                <a:spcPts val="900"/>
              </a:spcAft>
              <a:defRPr/>
            </a:pPr>
            <a:r>
              <a:rPr lang="fr-CA" sz="3600" dirty="0">
                <a:latin typeface="Arial Black" panose="020B0A04020102020204" pitchFamily="34" charset="0"/>
              </a:rPr>
              <a:t>Jeanne Linsouciante</a:t>
            </a:r>
          </a:p>
        </p:txBody>
      </p:sp>
      <p:sp>
        <p:nvSpPr>
          <p:cNvPr id="6" name="Rectangle 5">
            <a:extLst>
              <a:ext uri="{FF2B5EF4-FFF2-40B4-BE49-F238E27FC236}">
                <a16:creationId xmlns:a16="http://schemas.microsoft.com/office/drawing/2014/main" id="{3B059201-DC96-4368-B395-811C65F932E6}"/>
              </a:ext>
            </a:extLst>
          </p:cNvPr>
          <p:cNvSpPr/>
          <p:nvPr>
            <p:custDataLst>
              <p:tags r:id="rId2"/>
            </p:custDataLst>
          </p:nvPr>
        </p:nvSpPr>
        <p:spPr>
          <a:xfrm>
            <a:off x="1" y="0"/>
            <a:ext cx="2204358" cy="622818"/>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2</a:t>
            </a:r>
          </a:p>
        </p:txBody>
      </p:sp>
      <p:sp>
        <p:nvSpPr>
          <p:cNvPr id="5" name="TextBox 4">
            <a:extLst>
              <a:ext uri="{FF2B5EF4-FFF2-40B4-BE49-F238E27FC236}">
                <a16:creationId xmlns:a16="http://schemas.microsoft.com/office/drawing/2014/main" id="{4DA93F23-D9F3-4D9D-AE9A-7648EC4A5E91}"/>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7" name="Slide Number Placeholder 3">
            <a:extLst>
              <a:ext uri="{FF2B5EF4-FFF2-40B4-BE49-F238E27FC236}">
                <a16:creationId xmlns:a16="http://schemas.microsoft.com/office/drawing/2014/main" id="{3B6BD59D-F4D0-4C62-A883-9656E3C563B6}"/>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8</a:t>
            </a:fld>
            <a:endParaRPr lang="fr-CA" dirty="0">
              <a:solidFill>
                <a:schemeClr val="tx1"/>
              </a:solidFill>
            </a:endParaRPr>
          </a:p>
        </p:txBody>
      </p:sp>
      <p:pic>
        <p:nvPicPr>
          <p:cNvPr id="4" name="Online Media 3" title="CPA Reckless Rhonda full FRENCH W outro">
            <a:hlinkClick r:id="" action="ppaction://media"/>
            <a:extLst>
              <a:ext uri="{FF2B5EF4-FFF2-40B4-BE49-F238E27FC236}">
                <a16:creationId xmlns:a16="http://schemas.microsoft.com/office/drawing/2014/main" id="{0F7AD82C-188F-4FF0-9D12-352EE4F9A63B}"/>
              </a:ext>
            </a:extLst>
          </p:cNvPr>
          <p:cNvPicPr>
            <a:picLocks noRot="1" noChangeAspect="1"/>
          </p:cNvPicPr>
          <p:nvPr>
            <a:videoFile r:link="rId5"/>
          </p:nvPr>
        </p:nvPicPr>
        <p:blipFill>
          <a:blip r:embed="rId8"/>
          <a:stretch>
            <a:fillRect/>
          </a:stretch>
        </p:blipFill>
        <p:spPr>
          <a:xfrm>
            <a:off x="1875872" y="1512288"/>
            <a:ext cx="5625404" cy="3178353"/>
          </a:xfrm>
          <a:prstGeom prst="rect">
            <a:avLst/>
          </a:prstGeom>
        </p:spPr>
      </p:pic>
    </p:spTree>
    <p:extLst>
      <p:ext uri="{BB962C8B-B14F-4D97-AF65-F5344CB8AC3E}">
        <p14:creationId xmlns:p14="http://schemas.microsoft.com/office/powerpoint/2010/main" val="7260165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763D95-3F33-4192-965B-123FB8CE621D}"/>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rgbClr val="5DD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p>
        </p:txBody>
      </p:sp>
      <p:sp>
        <p:nvSpPr>
          <p:cNvPr id="6" name="Title 5" descr="Phylactère dans lequel se trouve le mot Discussion">
            <a:extLst>
              <a:ext uri="{FF2B5EF4-FFF2-40B4-BE49-F238E27FC236}">
                <a16:creationId xmlns:a16="http://schemas.microsoft.com/office/drawing/2014/main" id="{66D155E0-07F7-4EFA-B90E-D6DA32E774E0}"/>
              </a:ext>
            </a:extLst>
          </p:cNvPr>
          <p:cNvSpPr>
            <a:spLocks noGrp="1"/>
          </p:cNvSpPr>
          <p:nvPr>
            <p:ph type="ctrTitle"/>
            <p:custDataLst>
              <p:tags r:id="rId2"/>
            </p:custDataLst>
          </p:nvPr>
        </p:nvSpPr>
        <p:spPr>
          <a:xfrm>
            <a:off x="2136531" y="1002324"/>
            <a:ext cx="4658611" cy="3121269"/>
          </a:xfrm>
          <a:prstGeom prst="wedgeEllipseCallout">
            <a:avLst/>
          </a:prstGeom>
          <a:solidFill>
            <a:schemeClr val="bg1"/>
          </a:solidFill>
          <a:ln>
            <a:noFill/>
          </a:ln>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ct val="0"/>
              </a:spcBef>
              <a:defRPr/>
            </a:pPr>
            <a:r>
              <a:rPr lang="fr-CA" sz="3750" b="1" dirty="0">
                <a:solidFill>
                  <a:schemeClr val="tx1"/>
                </a:solidFill>
                <a:latin typeface="Arial" panose="020B0604020202020204" pitchFamily="34" charset="0"/>
                <a:cs typeface="Arial" panose="020B0604020202020204" pitchFamily="34" charset="0"/>
              </a:rPr>
              <a:t>Discussion</a:t>
            </a:r>
          </a:p>
        </p:txBody>
      </p:sp>
      <p:sp>
        <p:nvSpPr>
          <p:cNvPr id="8" name="Rectangle 7">
            <a:extLst>
              <a:ext uri="{FF2B5EF4-FFF2-40B4-BE49-F238E27FC236}">
                <a16:creationId xmlns:a16="http://schemas.microsoft.com/office/drawing/2014/main" id="{82C75D6D-696E-4379-9DC8-91695F42F981}"/>
              </a:ext>
            </a:extLst>
          </p:cNvPr>
          <p:cNvSpPr/>
          <p:nvPr>
            <p:custDataLst>
              <p:tags r:id="rId3"/>
            </p:custDataLst>
          </p:nvPr>
        </p:nvSpPr>
        <p:spPr>
          <a:xfrm>
            <a:off x="1" y="0"/>
            <a:ext cx="2204358" cy="622818"/>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2</a:t>
            </a:r>
          </a:p>
        </p:txBody>
      </p:sp>
      <p:sp>
        <p:nvSpPr>
          <p:cNvPr id="5" name="TextBox 4">
            <a:extLst>
              <a:ext uri="{FF2B5EF4-FFF2-40B4-BE49-F238E27FC236}">
                <a16:creationId xmlns:a16="http://schemas.microsoft.com/office/drawing/2014/main" id="{23F0CB3A-BEE8-47CD-8037-6339DEE32D5E}"/>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Slide Number Placeholder 3">
            <a:extLst>
              <a:ext uri="{FF2B5EF4-FFF2-40B4-BE49-F238E27FC236}">
                <a16:creationId xmlns:a16="http://schemas.microsoft.com/office/drawing/2014/main" id="{F69CD396-689D-40C0-AB0F-0AEA95024B9F}"/>
              </a:ext>
            </a:extLst>
          </p:cNvPr>
          <p:cNvSpPr>
            <a:spLocks noGrp="1"/>
          </p:cNvSpPr>
          <p:nvPr>
            <p:ph type="sldNum" sz="quarter" idx="12"/>
            <p:custDataLst>
              <p:tags r:id="rId5"/>
            </p:custDataLst>
          </p:nvPr>
        </p:nvSpPr>
        <p:spPr>
          <a:xfrm>
            <a:off x="6816943" y="4760913"/>
            <a:ext cx="2057400" cy="273844"/>
          </a:xfrm>
        </p:spPr>
        <p:txBody>
          <a:bodyPr/>
          <a:lstStyle/>
          <a:p>
            <a:fld id="{C46176A1-C3B5-4D73-9900-3329469C287D}" type="slidenum">
              <a:rPr lang="fr-CA" smtClean="0">
                <a:solidFill>
                  <a:schemeClr val="tx1"/>
                </a:solidFill>
              </a:rPr>
              <a:t>9</a:t>
            </a:fld>
            <a:endParaRPr lang="fr-CA" dirty="0">
              <a:solidFill>
                <a:schemeClr val="tx1"/>
              </a:solidFill>
            </a:endParaRPr>
          </a:p>
        </p:txBody>
      </p:sp>
    </p:spTree>
    <p:extLst>
      <p:ext uri="{BB962C8B-B14F-4D97-AF65-F5344CB8AC3E}">
        <p14:creationId xmlns:p14="http://schemas.microsoft.com/office/powerpoint/2010/main" val="209997920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7.04.19"/>
  <p:tag name="AS_TITLE" val="Aspose.Slides for .NET 4.0"/>
  <p:tag name="AS_VERSION" val="17.4"/>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4"/>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4"/>
</p:tagLst>
</file>

<file path=ppt/tags/tag22.xml><?xml version="1.0" encoding="utf-8"?>
<p:tagLst xmlns:a="http://schemas.openxmlformats.org/drawingml/2006/main" xmlns:r="http://schemas.openxmlformats.org/officeDocument/2006/relationships" xmlns:p="http://schemas.openxmlformats.org/presentationml/2006/main">
  <p:tag name="NUM" val="5"/>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5"/>
</p:tagLst>
</file>

<file path=ppt/tags/tag28.xml><?xml version="1.0" encoding="utf-8"?>
<p:tagLst xmlns:a="http://schemas.openxmlformats.org/drawingml/2006/main" xmlns:r="http://schemas.openxmlformats.org/officeDocument/2006/relationships" xmlns:p="http://schemas.openxmlformats.org/presentationml/2006/main">
  <p:tag name="AS_UNIQUEID" val="2"/>
  <p:tag name="NUM" val="1"/>
</p:tagLst>
</file>

<file path=ppt/tags/tag29.xml><?xml version="1.0" encoding="utf-8"?>
<p:tagLst xmlns:a="http://schemas.openxmlformats.org/drawingml/2006/main" xmlns:r="http://schemas.openxmlformats.org/officeDocument/2006/relationships" xmlns:p="http://schemas.openxmlformats.org/presentationml/2006/main">
  <p:tag name="AS_UNIQUEID" val="3"/>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AS_UNIQUEID" val="4"/>
  <p:tag name="NUM" val="3"/>
</p:tagLst>
</file>

<file path=ppt/tags/tag31.xml><?xml version="1.0" encoding="utf-8"?>
<p:tagLst xmlns:a="http://schemas.openxmlformats.org/drawingml/2006/main" xmlns:r="http://schemas.openxmlformats.org/officeDocument/2006/relationships" xmlns:p="http://schemas.openxmlformats.org/presentationml/2006/main">
  <p:tag name="AS_UNIQUEID" val="5"/>
  <p:tag name="NUM" val="4"/>
</p:tagLst>
</file>

<file path=ppt/tags/tag32.xml><?xml version="1.0" encoding="utf-8"?>
<p:tagLst xmlns:a="http://schemas.openxmlformats.org/drawingml/2006/main" xmlns:r="http://schemas.openxmlformats.org/officeDocument/2006/relationships" xmlns:p="http://schemas.openxmlformats.org/presentationml/2006/main">
  <p:tag name="AS_UNIQUEID" val="11"/>
  <p:tag name="NUM" val="1"/>
</p:tagLst>
</file>

<file path=ppt/tags/tag33.xml><?xml version="1.0" encoding="utf-8"?>
<p:tagLst xmlns:a="http://schemas.openxmlformats.org/drawingml/2006/main" xmlns:r="http://schemas.openxmlformats.org/officeDocument/2006/relationships" xmlns:p="http://schemas.openxmlformats.org/presentationml/2006/main">
  <p:tag name="AS_UNIQUEID" val="12"/>
  <p:tag name="NUM" val="2"/>
</p:tagLst>
</file>

<file path=ppt/tags/tag34.xml><?xml version="1.0" encoding="utf-8"?>
<p:tagLst xmlns:a="http://schemas.openxmlformats.org/drawingml/2006/main" xmlns:r="http://schemas.openxmlformats.org/officeDocument/2006/relationships" xmlns:p="http://schemas.openxmlformats.org/presentationml/2006/main">
  <p:tag name="AS_UNIQUEID" val="13"/>
  <p:tag name="NUM" val="3"/>
</p:tagLst>
</file>

<file path=ppt/tags/tag35.xml><?xml version="1.0" encoding="utf-8"?>
<p:tagLst xmlns:a="http://schemas.openxmlformats.org/drawingml/2006/main" xmlns:r="http://schemas.openxmlformats.org/officeDocument/2006/relationships" xmlns:p="http://schemas.openxmlformats.org/presentationml/2006/main">
  <p:tag name="AS_UNIQUEID" val="14"/>
  <p:tag name="NUM" val="4"/>
</p:tagLst>
</file>

<file path=ppt/tags/tag36.xml><?xml version="1.0" encoding="utf-8"?>
<p:tagLst xmlns:a="http://schemas.openxmlformats.org/drawingml/2006/main" xmlns:r="http://schemas.openxmlformats.org/officeDocument/2006/relationships" xmlns:p="http://schemas.openxmlformats.org/presentationml/2006/main">
  <p:tag name="AS_UNIQUEID" val="15"/>
  <p:tag name="NUM" val="5"/>
</p:tagLst>
</file>

<file path=ppt/tags/tag37.xml><?xml version="1.0" encoding="utf-8"?>
<p:tagLst xmlns:a="http://schemas.openxmlformats.org/drawingml/2006/main" xmlns:r="http://schemas.openxmlformats.org/officeDocument/2006/relationships" xmlns:p="http://schemas.openxmlformats.org/presentationml/2006/main">
  <p:tag name="AS_UNIQUEID" val="7"/>
</p:tagLst>
</file>

<file path=ppt/tags/tag38.xml><?xml version="1.0" encoding="utf-8"?>
<p:tagLst xmlns:a="http://schemas.openxmlformats.org/drawingml/2006/main" xmlns:r="http://schemas.openxmlformats.org/officeDocument/2006/relationships" xmlns:p="http://schemas.openxmlformats.org/presentationml/2006/main">
  <p:tag name="AS_UNIQUEID" val="8"/>
</p:tagLst>
</file>

<file path=ppt/tags/tag39.xml><?xml version="1.0" encoding="utf-8"?>
<p:tagLst xmlns:a="http://schemas.openxmlformats.org/drawingml/2006/main" xmlns:r="http://schemas.openxmlformats.org/officeDocument/2006/relationships" xmlns:p="http://schemas.openxmlformats.org/presentationml/2006/main">
  <p:tag name="AS_UNIQUEID" val="9"/>
</p:tagLst>
</file>

<file path=ppt/tags/tag4.xml><?xml version="1.0" encoding="utf-8"?>
<p:tagLst xmlns:a="http://schemas.openxmlformats.org/drawingml/2006/main" xmlns:r="http://schemas.openxmlformats.org/officeDocument/2006/relationships" xmlns:p="http://schemas.openxmlformats.org/presentationml/2006/main">
  <p:tag name="NUM" val="3"/>
</p:tagLst>
</file>

<file path=ppt/tags/tag40.xml><?xml version="1.0" encoding="utf-8"?>
<p:tagLst xmlns:a="http://schemas.openxmlformats.org/drawingml/2006/main" xmlns:r="http://schemas.openxmlformats.org/officeDocument/2006/relationships" xmlns:p="http://schemas.openxmlformats.org/presentationml/2006/main">
  <p:tag name="AS_UNIQUEID" val="21"/>
  <p:tag name="NUM" val="1"/>
</p:tagLst>
</file>

<file path=ppt/tags/tag41.xml><?xml version="1.0" encoding="utf-8"?>
<p:tagLst xmlns:a="http://schemas.openxmlformats.org/drawingml/2006/main" xmlns:r="http://schemas.openxmlformats.org/officeDocument/2006/relationships" xmlns:p="http://schemas.openxmlformats.org/presentationml/2006/main">
  <p:tag name="AS_UNIQUEID" val="23"/>
  <p:tag name="NUM" val="3"/>
</p:tagLst>
</file>

<file path=ppt/tags/tag42.xml><?xml version="1.0" encoding="utf-8"?>
<p:tagLst xmlns:a="http://schemas.openxmlformats.org/drawingml/2006/main" xmlns:r="http://schemas.openxmlformats.org/officeDocument/2006/relationships" xmlns:p="http://schemas.openxmlformats.org/presentationml/2006/main">
  <p:tag name="AS_UNIQUEID" val="26"/>
  <p:tag name="NUM" val="6"/>
</p:tagLst>
</file>

<file path=ppt/tags/tag43.xml><?xml version="1.0" encoding="utf-8"?>
<p:tagLst xmlns:a="http://schemas.openxmlformats.org/drawingml/2006/main" xmlns:r="http://schemas.openxmlformats.org/officeDocument/2006/relationships" xmlns:p="http://schemas.openxmlformats.org/presentationml/2006/main">
  <p:tag name="AS_UNIQUEID" val="22"/>
  <p:tag name="NUM" val="2"/>
</p:tagLst>
</file>

<file path=ppt/tags/tag44.xml><?xml version="1.0" encoding="utf-8"?>
<p:tagLst xmlns:a="http://schemas.openxmlformats.org/drawingml/2006/main" xmlns:r="http://schemas.openxmlformats.org/officeDocument/2006/relationships" xmlns:p="http://schemas.openxmlformats.org/presentationml/2006/main">
  <p:tag name="AS_UNIQUEID" val="27"/>
  <p:tag name="NUM" val="7"/>
</p:tagLst>
</file>

<file path=ppt/tags/tag45.xml><?xml version="1.0" encoding="utf-8"?>
<p:tagLst xmlns:a="http://schemas.openxmlformats.org/drawingml/2006/main" xmlns:r="http://schemas.openxmlformats.org/officeDocument/2006/relationships" xmlns:p="http://schemas.openxmlformats.org/presentationml/2006/main">
  <p:tag name="AS_UNIQUEID" val="28"/>
  <p:tag name="NUM" val="8"/>
</p:tagLst>
</file>

<file path=ppt/tags/tag46.xml><?xml version="1.0" encoding="utf-8"?>
<p:tagLst xmlns:a="http://schemas.openxmlformats.org/drawingml/2006/main" xmlns:r="http://schemas.openxmlformats.org/officeDocument/2006/relationships" xmlns:p="http://schemas.openxmlformats.org/presentationml/2006/main">
  <p:tag name="AS_UNIQUEID" val="17"/>
</p:tagLst>
</file>

<file path=ppt/tags/tag47.xml><?xml version="1.0" encoding="utf-8"?>
<p:tagLst xmlns:a="http://schemas.openxmlformats.org/drawingml/2006/main" xmlns:r="http://schemas.openxmlformats.org/officeDocument/2006/relationships" xmlns:p="http://schemas.openxmlformats.org/presentationml/2006/main">
  <p:tag name="AS_UNIQUEID" val="18"/>
</p:tagLst>
</file>

<file path=ppt/tags/tag48.xml><?xml version="1.0" encoding="utf-8"?>
<p:tagLst xmlns:a="http://schemas.openxmlformats.org/drawingml/2006/main" xmlns:r="http://schemas.openxmlformats.org/officeDocument/2006/relationships" xmlns:p="http://schemas.openxmlformats.org/presentationml/2006/main">
  <p:tag name="AS_UNIQUEID" val="19"/>
</p:tagLst>
</file>

<file path=ppt/tags/tag49.xml><?xml version="1.0" encoding="utf-8"?>
<p:tagLst xmlns:a="http://schemas.openxmlformats.org/drawingml/2006/main" xmlns:r="http://schemas.openxmlformats.org/officeDocument/2006/relationships" xmlns:p="http://schemas.openxmlformats.org/presentationml/2006/main">
  <p:tag name="AS_UNIQUEID" val="21"/>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AS_UNIQUEID" val="23"/>
  <p:tag name="NUM" val="3"/>
</p:tagLst>
</file>

<file path=ppt/tags/tag51.xml><?xml version="1.0" encoding="utf-8"?>
<p:tagLst xmlns:a="http://schemas.openxmlformats.org/drawingml/2006/main" xmlns:r="http://schemas.openxmlformats.org/officeDocument/2006/relationships" xmlns:p="http://schemas.openxmlformats.org/presentationml/2006/main">
  <p:tag name="AS_UNIQUEID" val="26"/>
  <p:tag name="NUM" val="6"/>
</p:tagLst>
</file>

<file path=ppt/tags/tag52.xml><?xml version="1.0" encoding="utf-8"?>
<p:tagLst xmlns:a="http://schemas.openxmlformats.org/drawingml/2006/main" xmlns:r="http://schemas.openxmlformats.org/officeDocument/2006/relationships" xmlns:p="http://schemas.openxmlformats.org/presentationml/2006/main">
  <p:tag name="AS_UNIQUEID" val="22"/>
  <p:tag name="NUM" val="2"/>
</p:tagLst>
</file>

<file path=ppt/tags/tag53.xml><?xml version="1.0" encoding="utf-8"?>
<p:tagLst xmlns:a="http://schemas.openxmlformats.org/drawingml/2006/main" xmlns:r="http://schemas.openxmlformats.org/officeDocument/2006/relationships" xmlns:p="http://schemas.openxmlformats.org/presentationml/2006/main">
  <p:tag name="AS_UNIQUEID" val="27"/>
  <p:tag name="NUM" val="7"/>
</p:tagLst>
</file>

<file path=ppt/tags/tag54.xml><?xml version="1.0" encoding="utf-8"?>
<p:tagLst xmlns:a="http://schemas.openxmlformats.org/drawingml/2006/main" xmlns:r="http://schemas.openxmlformats.org/officeDocument/2006/relationships" xmlns:p="http://schemas.openxmlformats.org/presentationml/2006/main">
  <p:tag name="AS_UNIQUEID" val="28"/>
  <p:tag name="NUM" val="8"/>
</p:tagLst>
</file>

<file path=ppt/tags/tag55.xml><?xml version="1.0" encoding="utf-8"?>
<p:tagLst xmlns:a="http://schemas.openxmlformats.org/drawingml/2006/main" xmlns:r="http://schemas.openxmlformats.org/officeDocument/2006/relationships" xmlns:p="http://schemas.openxmlformats.org/presentationml/2006/main">
  <p:tag name="AS_UNIQUEID" val="17"/>
</p:tagLst>
</file>

<file path=ppt/tags/tag56.xml><?xml version="1.0" encoding="utf-8"?>
<p:tagLst xmlns:a="http://schemas.openxmlformats.org/drawingml/2006/main" xmlns:r="http://schemas.openxmlformats.org/officeDocument/2006/relationships" xmlns:p="http://schemas.openxmlformats.org/presentationml/2006/main">
  <p:tag name="AS_UNIQUEID" val="18"/>
</p:tagLst>
</file>

<file path=ppt/tags/tag57.xml><?xml version="1.0" encoding="utf-8"?>
<p:tagLst xmlns:a="http://schemas.openxmlformats.org/drawingml/2006/main" xmlns:r="http://schemas.openxmlformats.org/officeDocument/2006/relationships" xmlns:p="http://schemas.openxmlformats.org/presentationml/2006/main">
  <p:tag name="AS_UNIQUEID" val="19"/>
</p:tagLst>
</file>

<file path=ppt/tags/tag58.xml><?xml version="1.0" encoding="utf-8"?>
<p:tagLst xmlns:a="http://schemas.openxmlformats.org/drawingml/2006/main" xmlns:r="http://schemas.openxmlformats.org/officeDocument/2006/relationships" xmlns:p="http://schemas.openxmlformats.org/presentationml/2006/main">
  <p:tag name="AS_UNIQUEID" val="34"/>
  <p:tag name="NUM" val="1"/>
</p:tagLst>
</file>

<file path=ppt/tags/tag59.xml><?xml version="1.0" encoding="utf-8"?>
<p:tagLst xmlns:a="http://schemas.openxmlformats.org/drawingml/2006/main" xmlns:r="http://schemas.openxmlformats.org/officeDocument/2006/relationships" xmlns:p="http://schemas.openxmlformats.org/presentationml/2006/main">
  <p:tag name="AS_UNIQUEID" val="35"/>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AS_UNIQUEID" val="36"/>
  <p:tag name="NUM" val="3"/>
</p:tagLst>
</file>

<file path=ppt/tags/tag61.xml><?xml version="1.0" encoding="utf-8"?>
<p:tagLst xmlns:a="http://schemas.openxmlformats.org/drawingml/2006/main" xmlns:r="http://schemas.openxmlformats.org/officeDocument/2006/relationships" xmlns:p="http://schemas.openxmlformats.org/presentationml/2006/main">
  <p:tag name="AS_UNIQUEID" val="37"/>
  <p:tag name="NUM" val="4"/>
</p:tagLst>
</file>

<file path=ppt/tags/tag62.xml><?xml version="1.0" encoding="utf-8"?>
<p:tagLst xmlns:a="http://schemas.openxmlformats.org/drawingml/2006/main" xmlns:r="http://schemas.openxmlformats.org/officeDocument/2006/relationships" xmlns:p="http://schemas.openxmlformats.org/presentationml/2006/main">
  <p:tag name="AS_UNIQUEID" val="30"/>
</p:tagLst>
</file>

<file path=ppt/tags/tag63.xml><?xml version="1.0" encoding="utf-8"?>
<p:tagLst xmlns:a="http://schemas.openxmlformats.org/drawingml/2006/main" xmlns:r="http://schemas.openxmlformats.org/officeDocument/2006/relationships" xmlns:p="http://schemas.openxmlformats.org/presentationml/2006/main">
  <p:tag name="AS_UNIQUEID" val="31"/>
</p:tagLst>
</file>

<file path=ppt/tags/tag64.xml><?xml version="1.0" encoding="utf-8"?>
<p:tagLst xmlns:a="http://schemas.openxmlformats.org/drawingml/2006/main" xmlns:r="http://schemas.openxmlformats.org/officeDocument/2006/relationships" xmlns:p="http://schemas.openxmlformats.org/presentationml/2006/main">
  <p:tag name="AS_UNIQUEID" val="32"/>
</p:tagLst>
</file>

<file path=ppt/tags/tag65.xml><?xml version="1.0" encoding="utf-8"?>
<p:tagLst xmlns:a="http://schemas.openxmlformats.org/drawingml/2006/main" xmlns:r="http://schemas.openxmlformats.org/officeDocument/2006/relationships" xmlns:p="http://schemas.openxmlformats.org/presentationml/2006/main">
  <p:tag name="AS_UNIQUEID" val="440"/>
  <p:tag name="NUM" val="1"/>
</p:tagLst>
</file>

<file path=ppt/tags/tag66.xml><?xml version="1.0" encoding="utf-8"?>
<p:tagLst xmlns:a="http://schemas.openxmlformats.org/drawingml/2006/main" xmlns:r="http://schemas.openxmlformats.org/officeDocument/2006/relationships" xmlns:p="http://schemas.openxmlformats.org/presentationml/2006/main">
  <p:tag name="AS_UNIQUEID" val="441"/>
  <p:tag name="NUM" val="2"/>
</p:tagLst>
</file>

<file path=ppt/tags/tag67.xml><?xml version="1.0" encoding="utf-8"?>
<p:tagLst xmlns:a="http://schemas.openxmlformats.org/drawingml/2006/main" xmlns:r="http://schemas.openxmlformats.org/officeDocument/2006/relationships" xmlns:p="http://schemas.openxmlformats.org/presentationml/2006/main">
  <p:tag name="AS_UNIQUEID" val="442"/>
  <p:tag name="NUM" val="3"/>
</p:tagLst>
</file>

<file path=ppt/tags/tag68.xml><?xml version="1.0" encoding="utf-8"?>
<p:tagLst xmlns:a="http://schemas.openxmlformats.org/drawingml/2006/main" xmlns:r="http://schemas.openxmlformats.org/officeDocument/2006/relationships" xmlns:p="http://schemas.openxmlformats.org/presentationml/2006/main">
  <p:tag name="AS_UNIQUEID" val="443"/>
  <p:tag name="NUM" val="4"/>
</p:tagLst>
</file>

<file path=ppt/tags/tag69.xml><?xml version="1.0" encoding="utf-8"?>
<p:tagLst xmlns:a="http://schemas.openxmlformats.org/drawingml/2006/main" xmlns:r="http://schemas.openxmlformats.org/officeDocument/2006/relationships" xmlns:p="http://schemas.openxmlformats.org/presentationml/2006/main">
  <p:tag name="AS_UNIQUEID" val="436"/>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AS_UNIQUEID" val="437"/>
</p:tagLst>
</file>

<file path=ppt/tags/tag71.xml><?xml version="1.0" encoding="utf-8"?>
<p:tagLst xmlns:a="http://schemas.openxmlformats.org/drawingml/2006/main" xmlns:r="http://schemas.openxmlformats.org/officeDocument/2006/relationships" xmlns:p="http://schemas.openxmlformats.org/presentationml/2006/main">
  <p:tag name="AS_UNIQUEID" val="438"/>
</p:tagLst>
</file>

<file path=ppt/tags/tag72.xml><?xml version="1.0" encoding="utf-8"?>
<p:tagLst xmlns:a="http://schemas.openxmlformats.org/drawingml/2006/main" xmlns:r="http://schemas.openxmlformats.org/officeDocument/2006/relationships" xmlns:p="http://schemas.openxmlformats.org/presentationml/2006/main">
  <p:tag name="AS_UNIQUEID" val="450"/>
  <p:tag name="NUM" val="1"/>
</p:tagLst>
</file>

<file path=ppt/tags/tag73.xml><?xml version="1.0" encoding="utf-8"?>
<p:tagLst xmlns:a="http://schemas.openxmlformats.org/drawingml/2006/main" xmlns:r="http://schemas.openxmlformats.org/officeDocument/2006/relationships" xmlns:p="http://schemas.openxmlformats.org/presentationml/2006/main">
  <p:tag name="AS_UNIQUEID" val="461"/>
  <p:tag name="NUM" val="7"/>
</p:tagLst>
</file>

<file path=ppt/tags/tag74.xml><?xml version="1.0" encoding="utf-8"?>
<p:tagLst xmlns:a="http://schemas.openxmlformats.org/drawingml/2006/main" xmlns:r="http://schemas.openxmlformats.org/officeDocument/2006/relationships" xmlns:p="http://schemas.openxmlformats.org/presentationml/2006/main">
  <p:tag name="NUM" val="9"/>
</p:tagLst>
</file>

<file path=ppt/tags/tag75.xml><?xml version="1.0" encoding="utf-8"?>
<p:tagLst xmlns:a="http://schemas.openxmlformats.org/drawingml/2006/main" xmlns:r="http://schemas.openxmlformats.org/officeDocument/2006/relationships" xmlns:p="http://schemas.openxmlformats.org/presentationml/2006/main">
  <p:tag name="NUM" val="13"/>
</p:tagLst>
</file>

<file path=ppt/tags/tag76.xml><?xml version="1.0" encoding="utf-8"?>
<p:tagLst xmlns:a="http://schemas.openxmlformats.org/drawingml/2006/main" xmlns:r="http://schemas.openxmlformats.org/officeDocument/2006/relationships" xmlns:p="http://schemas.openxmlformats.org/presentationml/2006/main">
  <p:tag name="AS_UNIQUEID" val="459"/>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10"/>
</p:tagLst>
</file>

<file path=ppt/tags/tag78.xml><?xml version="1.0" encoding="utf-8"?>
<p:tagLst xmlns:a="http://schemas.openxmlformats.org/drawingml/2006/main" xmlns:r="http://schemas.openxmlformats.org/officeDocument/2006/relationships" xmlns:p="http://schemas.openxmlformats.org/presentationml/2006/main">
  <p:tag name="AS_UNIQUEID" val="453"/>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1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AS_UNIQUEID" val="455"/>
  <p:tag name="NUM" val="3"/>
</p:tagLst>
</file>

<file path=ppt/tags/tag81.xml><?xml version="1.0" encoding="utf-8"?>
<p:tagLst xmlns:a="http://schemas.openxmlformats.org/drawingml/2006/main" xmlns:r="http://schemas.openxmlformats.org/officeDocument/2006/relationships" xmlns:p="http://schemas.openxmlformats.org/presentationml/2006/main">
  <p:tag name="NUM" val="12"/>
</p:tagLst>
</file>

<file path=ppt/tags/tag82.xml><?xml version="1.0" encoding="utf-8"?>
<p:tagLst xmlns:a="http://schemas.openxmlformats.org/drawingml/2006/main" xmlns:r="http://schemas.openxmlformats.org/officeDocument/2006/relationships" xmlns:p="http://schemas.openxmlformats.org/presentationml/2006/main">
  <p:tag name="AS_UNIQUEID" val="457"/>
  <p:tag name="NUM" val="4"/>
</p:tagLst>
</file>

<file path=ppt/tags/tag83.xml><?xml version="1.0" encoding="utf-8"?>
<p:tagLst xmlns:a="http://schemas.openxmlformats.org/drawingml/2006/main" xmlns:r="http://schemas.openxmlformats.org/officeDocument/2006/relationships" xmlns:p="http://schemas.openxmlformats.org/presentationml/2006/main">
  <p:tag name="AS_UNIQUEID" val="462"/>
  <p:tag name="NUM" val="8"/>
</p:tagLst>
</file>

<file path=ppt/tags/tag84.xml><?xml version="1.0" encoding="utf-8"?>
<p:tagLst xmlns:a="http://schemas.openxmlformats.org/drawingml/2006/main" xmlns:r="http://schemas.openxmlformats.org/officeDocument/2006/relationships" xmlns:p="http://schemas.openxmlformats.org/presentationml/2006/main">
  <p:tag name="AS_UNIQUEID" val="458"/>
  <p:tag name="NUM" val="5"/>
</p:tagLst>
</file>

<file path=ppt/tags/tag85.xml><?xml version="1.0" encoding="utf-8"?>
<p:tagLst xmlns:a="http://schemas.openxmlformats.org/drawingml/2006/main" xmlns:r="http://schemas.openxmlformats.org/officeDocument/2006/relationships" xmlns:p="http://schemas.openxmlformats.org/presentationml/2006/main">
  <p:tag name="AS_UNIQUEID" val="442"/>
  <p:tag name="NUM" val="14"/>
</p:tagLst>
</file>

<file path=ppt/tags/tag86.xml><?xml version="1.0" encoding="utf-8"?>
<p:tagLst xmlns:a="http://schemas.openxmlformats.org/drawingml/2006/main" xmlns:r="http://schemas.openxmlformats.org/officeDocument/2006/relationships" xmlns:p="http://schemas.openxmlformats.org/presentationml/2006/main">
  <p:tag name="AS_UNIQUEID" val="446"/>
</p:tagLst>
</file>

<file path=ppt/tags/tag87.xml><?xml version="1.0" encoding="utf-8"?>
<p:tagLst xmlns:a="http://schemas.openxmlformats.org/drawingml/2006/main" xmlns:r="http://schemas.openxmlformats.org/officeDocument/2006/relationships" xmlns:p="http://schemas.openxmlformats.org/presentationml/2006/main">
  <p:tag name="AS_UNIQUEID" val="447"/>
</p:tagLst>
</file>

<file path=ppt/tags/tag88.xml><?xml version="1.0" encoding="utf-8"?>
<p:tagLst xmlns:a="http://schemas.openxmlformats.org/drawingml/2006/main" xmlns:r="http://schemas.openxmlformats.org/officeDocument/2006/relationships" xmlns:p="http://schemas.openxmlformats.org/presentationml/2006/main">
  <p:tag name="AS_UNIQUEID" val="448"/>
</p:tagLst>
</file>

<file path=ppt/tags/tag89.xml><?xml version="1.0" encoding="utf-8"?>
<p:tagLst xmlns:a="http://schemas.openxmlformats.org/drawingml/2006/main" xmlns:r="http://schemas.openxmlformats.org/officeDocument/2006/relationships" xmlns:p="http://schemas.openxmlformats.org/presentationml/2006/main">
  <p:tag name="AS_UNIQUEID" val="475"/>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AS_UNIQUEID" val="468"/>
  <p:tag name="NUM" val="1"/>
</p:tagLst>
</file>

<file path=ppt/tags/tag91.xml><?xml version="1.0" encoding="utf-8"?>
<p:tagLst xmlns:a="http://schemas.openxmlformats.org/drawingml/2006/main" xmlns:r="http://schemas.openxmlformats.org/officeDocument/2006/relationships" xmlns:p="http://schemas.openxmlformats.org/presentationml/2006/main">
  <p:tag name="AS_UNIQUEID" val="469"/>
  <p:tag name="NUM" val="2"/>
</p:tagLst>
</file>

<file path=ppt/tags/tag92.xml><?xml version="1.0" encoding="utf-8"?>
<p:tagLst xmlns:a="http://schemas.openxmlformats.org/drawingml/2006/main" xmlns:r="http://schemas.openxmlformats.org/officeDocument/2006/relationships" xmlns:p="http://schemas.openxmlformats.org/presentationml/2006/main">
  <p:tag name="AS_UNIQUEID" val="442"/>
  <p:tag name="NUM" val="5"/>
</p:tagLst>
</file>

<file path=ppt/tags/tag93.xml><?xml version="1.0" encoding="utf-8"?>
<p:tagLst xmlns:a="http://schemas.openxmlformats.org/drawingml/2006/main" xmlns:r="http://schemas.openxmlformats.org/officeDocument/2006/relationships" xmlns:p="http://schemas.openxmlformats.org/presentationml/2006/main">
  <p:tag name="AS_UNIQUEID" val="464"/>
</p:tagLst>
</file>

<file path=ppt/tags/tag94.xml><?xml version="1.0" encoding="utf-8"?>
<p:tagLst xmlns:a="http://schemas.openxmlformats.org/drawingml/2006/main" xmlns:r="http://schemas.openxmlformats.org/officeDocument/2006/relationships" xmlns:p="http://schemas.openxmlformats.org/presentationml/2006/main">
  <p:tag name="AS_UNIQUEID" val="465"/>
</p:tagLst>
</file>

<file path=ppt/tags/tag95.xml><?xml version="1.0" encoding="utf-8"?>
<p:tagLst xmlns:a="http://schemas.openxmlformats.org/drawingml/2006/main" xmlns:r="http://schemas.openxmlformats.org/officeDocument/2006/relationships" xmlns:p="http://schemas.openxmlformats.org/presentationml/2006/main">
  <p:tag name="AS_UNIQUEID" val="466"/>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2" ma:contentTypeDescription="Create a new document." ma:contentTypeScope="" ma:versionID="aac4e6d61c5f0c6f1bad130ea1ce5c85">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4a33fef81ee09fb63e6babb9d27e432d"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517678-0C66-4198-8405-375435C61A06}">
  <ds:schemaRefs>
    <ds:schemaRef ds:uri="http://schemas.microsoft.com/sharepoint/v3/contenttype/forms"/>
  </ds:schemaRefs>
</ds:datastoreItem>
</file>

<file path=customXml/itemProps2.xml><?xml version="1.0" encoding="utf-8"?>
<ds:datastoreItem xmlns:ds="http://schemas.openxmlformats.org/officeDocument/2006/customXml" ds:itemID="{81CB4C1F-B6DA-4953-91C4-89089FDEF325}">
  <ds:schemaRefs>
    <ds:schemaRef ds:uri="http://purl.org/dc/elements/1.1/"/>
    <ds:schemaRef ds:uri="http://www.w3.org/XML/1998/namespace"/>
    <ds:schemaRef ds:uri="be3e311a-cf24-422d-8724-fb8608ceb2d1"/>
    <ds:schemaRef ds:uri="http://schemas.openxmlformats.org/package/2006/metadata/core-properties"/>
    <ds:schemaRef ds:uri="http://schemas.microsoft.com/office/infopath/2007/PartnerControls"/>
    <ds:schemaRef ds:uri="http://schemas.microsoft.com/office/2006/documentManagement/types"/>
    <ds:schemaRef ds:uri="http://schemas.microsoft.com/office/2006/metadata/properties"/>
    <ds:schemaRef ds:uri="2bc3e199-3002-4639-b6ee-c7b7ae722963"/>
    <ds:schemaRef ds:uri="http://purl.org/dc/dcmitype/"/>
    <ds:schemaRef ds:uri="http://purl.org/dc/terms/"/>
  </ds:schemaRefs>
</ds:datastoreItem>
</file>

<file path=customXml/itemProps3.xml><?xml version="1.0" encoding="utf-8"?>
<ds:datastoreItem xmlns:ds="http://schemas.openxmlformats.org/officeDocument/2006/customXml" ds:itemID="{1AAB0DBF-EB43-4451-9C0E-2795A94965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2596</Words>
  <Application>Microsoft Office PowerPoint</Application>
  <PresentationFormat>On-screen Show (16:9)</PresentationFormat>
  <Paragraphs>191</Paragraphs>
  <Slides>15</Slides>
  <Notes>15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Black</vt:lpstr>
      <vt:lpstr>Calibri</vt:lpstr>
      <vt:lpstr>Calibri Light</vt:lpstr>
      <vt:lpstr>Segoe UI</vt:lpstr>
      <vt:lpstr>Office Theme</vt:lpstr>
      <vt:lpstr>Cartes de crédit et différence entre une bonne et une mauvaise dette</vt:lpstr>
      <vt:lpstr>Avertissement</vt:lpstr>
      <vt:lpstr>PowerPoint Presentation</vt:lpstr>
      <vt:lpstr>Qu’est-ce qu’une dette?  Qu’est-ce qu’une carte de crédit?  Qu’arrive-t-il si  l’on ne rembourse pas ses dettes?</vt:lpstr>
      <vt:lpstr>Avez-vous une carte de crédit à votre nom? Quels achats faites-vous  avec votre carte de crédit? Avez-vous d’autres sortes de cartes (carte de débit, carte prépayée, etc.)?</vt:lpstr>
      <vt:lpstr>Quelle est la différence entre une bonne dette et une mauvaise dette? Écrivez des exemples sur votre feuille.</vt:lpstr>
      <vt:lpstr>Discussion</vt:lpstr>
      <vt:lpstr>Jeanne Linsouciante</vt:lpstr>
      <vt:lpstr>Discussion</vt:lpstr>
      <vt:lpstr>Protégez vos renseignements personnels</vt:lpstr>
      <vt:lpstr>Protégez vos renseignements personnels</vt:lpstr>
      <vt:lpstr>Qu’avez-vous appris aujourd’hui?</vt:lpstr>
      <vt:lpstr>Pour conclure…</vt:lpstr>
      <vt:lpstr>Demande d’atelier de littératie financière</vt:lpstr>
      <vt:lpstr>© 2021 Comptables professionnels agréés du Canada 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  Pour toute question relative à cette autorisation, veuillez écrire à litteratiefinanciere@cpacanada.ca.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 virtuel - Cartes de crédit</dc:title>
  <dc:subject>Cartes de crédit</dc:subject>
  <dc:creator/>
  <cp:keywords>CPA Canada, littératie financière, école virtuelle, cartes de crédit, mauvaises dettes</cp:keywords>
  <cp:lastModifiedBy/>
  <cp:revision>1</cp:revision>
  <dcterms:created xsi:type="dcterms:W3CDTF">2019-12-24T13:52:54Z</dcterms:created>
  <dcterms:modified xsi:type="dcterms:W3CDTF">2021-06-22T20:44:21Z</dcterms:modified>
  <cp:category>Littératie financière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